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58"/>
  </p:notesMasterIdLst>
  <p:handoutMasterIdLst>
    <p:handoutMasterId r:id="rId59"/>
  </p:handoutMasterIdLst>
  <p:sldIdLst>
    <p:sldId id="256" r:id="rId3"/>
    <p:sldId id="280" r:id="rId4"/>
    <p:sldId id="332" r:id="rId5"/>
    <p:sldId id="327" r:id="rId6"/>
    <p:sldId id="281" r:id="rId7"/>
    <p:sldId id="517" r:id="rId8"/>
    <p:sldId id="267" r:id="rId9"/>
    <p:sldId id="514" r:id="rId10"/>
    <p:sldId id="494" r:id="rId11"/>
    <p:sldId id="436" r:id="rId12"/>
    <p:sldId id="518" r:id="rId13"/>
    <p:sldId id="515" r:id="rId14"/>
    <p:sldId id="516" r:id="rId15"/>
    <p:sldId id="520" r:id="rId16"/>
    <p:sldId id="476" r:id="rId17"/>
    <p:sldId id="521" r:id="rId18"/>
    <p:sldId id="522" r:id="rId19"/>
    <p:sldId id="523" r:id="rId20"/>
    <p:sldId id="524" r:id="rId21"/>
    <p:sldId id="525" r:id="rId22"/>
    <p:sldId id="526" r:id="rId23"/>
    <p:sldId id="527" r:id="rId24"/>
    <p:sldId id="529" r:id="rId25"/>
    <p:sldId id="530" r:id="rId26"/>
    <p:sldId id="531" r:id="rId27"/>
    <p:sldId id="532" r:id="rId28"/>
    <p:sldId id="533" r:id="rId29"/>
    <p:sldId id="535" r:id="rId30"/>
    <p:sldId id="534" r:id="rId31"/>
    <p:sldId id="536" r:id="rId32"/>
    <p:sldId id="538" r:id="rId33"/>
    <p:sldId id="537" r:id="rId34"/>
    <p:sldId id="539" r:id="rId35"/>
    <p:sldId id="542" r:id="rId36"/>
    <p:sldId id="544" r:id="rId37"/>
    <p:sldId id="545" r:id="rId38"/>
    <p:sldId id="543" r:id="rId39"/>
    <p:sldId id="546" r:id="rId40"/>
    <p:sldId id="540" r:id="rId41"/>
    <p:sldId id="541" r:id="rId42"/>
    <p:sldId id="547" r:id="rId43"/>
    <p:sldId id="548" r:id="rId44"/>
    <p:sldId id="549" r:id="rId45"/>
    <p:sldId id="550" r:id="rId46"/>
    <p:sldId id="551" r:id="rId47"/>
    <p:sldId id="552" r:id="rId48"/>
    <p:sldId id="553" r:id="rId49"/>
    <p:sldId id="554" r:id="rId50"/>
    <p:sldId id="555" r:id="rId51"/>
    <p:sldId id="427" r:id="rId52"/>
    <p:sldId id="428" r:id="rId53"/>
    <p:sldId id="474" r:id="rId54"/>
    <p:sldId id="475" r:id="rId55"/>
    <p:sldId id="463" r:id="rId56"/>
    <p:sldId id="435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99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3" autoAdjust="0"/>
    <p:restoredTop sz="86715" autoAdjust="0"/>
  </p:normalViewPr>
  <p:slideViewPr>
    <p:cSldViewPr>
      <p:cViewPr varScale="1">
        <p:scale>
          <a:sx n="105" d="100"/>
          <a:sy n="105" d="100"/>
        </p:scale>
        <p:origin x="558" y="9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1/10/2015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1/10/2015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開發技巧實戰</a:t>
            </a:r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AngularJS</a:t>
            </a:r>
            <a:r>
              <a:rPr lang="ja-JP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入門篇 </a:t>
            </a:r>
            <a:endParaRPr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HighChart</a:t>
            </a:r>
            <a:r>
              <a:rPr lang="ja-JP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：完美網頁圖表整合篇</a:t>
            </a:r>
            <a:endParaRPr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Asp.Net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WebApi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+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SignalR</a:t>
            </a:r>
            <a:r>
              <a:rPr lang="ja-JP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：前後端整合篇</a:t>
            </a:r>
            <a:endParaRPr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Asp.Net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WebApi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2+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Entity Framework 6 (ORM)</a:t>
            </a:r>
            <a:r>
              <a:rPr lang="ja-JP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：前後端整合篇</a:t>
            </a:r>
            <a:endParaRPr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Asp.Net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WebApi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2+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+Entity Framework 6 (ORM) +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ja-JP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：前後端整合篇</a:t>
            </a:r>
            <a:endParaRPr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Asp.Net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WebApi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2+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+Entity Framework 6 (ORM) +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+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Elasticsearch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ja-JP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全文檢索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ja-JP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：前後端整合篇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8290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512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0637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0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935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101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805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0508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9764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5268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523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046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192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52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170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9847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3243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5719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476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9795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5766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831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本章節的內容會延續前一個</a:t>
            </a:r>
            <a:r>
              <a:rPr lang="en-US" altLang="zh-TW" dirty="0" smtClean="0"/>
              <a:t>Session</a:t>
            </a:r>
            <a:r>
              <a:rPr lang="zh-TW" altLang="en-US" dirty="0" smtClean="0"/>
              <a:t>的知識與內容</a:t>
            </a:r>
            <a:r>
              <a:rPr lang="en-US" altLang="zh-TW" dirty="0" smtClean="0"/>
              <a:t>, </a:t>
            </a:r>
            <a:r>
              <a:rPr lang="zh-TW" altLang="en-US" dirty="0" smtClean="0"/>
              <a:t>如果對前一章節不熟悉的話</a:t>
            </a:r>
            <a:r>
              <a:rPr lang="en-US" altLang="zh-TW" dirty="0" smtClean="0"/>
              <a:t>, </a:t>
            </a:r>
            <a:r>
              <a:rPr lang="zh-TW" altLang="en-US" dirty="0" smtClean="0"/>
              <a:t>可以在</a:t>
            </a:r>
            <a:r>
              <a:rPr lang="en-US" altLang="zh-TW" dirty="0" err="1" smtClean="0"/>
              <a:t>Yoube</a:t>
            </a:r>
            <a:r>
              <a:rPr lang="zh-TW" altLang="en-US" dirty="0" smtClean="0"/>
              <a:t>或</a:t>
            </a:r>
            <a:r>
              <a:rPr lang="en-US" altLang="zh-TW" dirty="0" err="1" smtClean="0"/>
              <a:t>Slideshare</a:t>
            </a:r>
            <a:r>
              <a:rPr lang="zh-TW" altLang="en-US" dirty="0" smtClean="0"/>
              <a:t>找到文件與教學錄影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5551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9397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1044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6039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4363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974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9909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8980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4366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933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29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187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Hightchart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是位處於北歐挪威的一家小公司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Highsoft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所開發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2014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這家公司只有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名員工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位是工程師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dirty="0" smtClean="0"/>
              <a:t>下載</a:t>
            </a:r>
            <a:r>
              <a:rPr lang="en-US" altLang="zh-TW" dirty="0" err="1" smtClean="0"/>
              <a:t>Hightcharts</a:t>
            </a:r>
            <a:r>
              <a:rPr lang="en-US" altLang="zh-TW" dirty="0" smtClean="0"/>
              <a:t>, </a:t>
            </a:r>
            <a:r>
              <a:rPr lang="zh-TW" altLang="en-US" dirty="0" smtClean="0"/>
              <a:t>再把它的的</a:t>
            </a:r>
            <a:r>
              <a:rPr lang="en-US" altLang="zh-TW" dirty="0" err="1" smtClean="0"/>
              <a:t>javascripts</a:t>
            </a:r>
            <a:r>
              <a:rPr lang="zh-TW" altLang="en-US" dirty="0" smtClean="0"/>
              <a:t>全部都</a:t>
            </a:r>
            <a:r>
              <a:rPr lang="en-US" altLang="zh-TW" dirty="0" smtClean="0"/>
              <a:t>include</a:t>
            </a:r>
            <a:r>
              <a:rPr lang="zh-TW" altLang="en-US" dirty="0" smtClean="0"/>
              <a:t>到專案中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0514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5501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1086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6259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8488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7580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47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74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4027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271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352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5253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269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28795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8195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74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16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964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91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238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1/10/2015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1/10/2015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/>
              <a:pPr/>
              <a:t>1/10/2015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lasticsearch.com/downloads" TargetMode="Externa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bz/elasticsearch-head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27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org/details/stackexchange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9200/_search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localhost:9200/stackoverflow/post/_search" TargetMode="External"/><Relationship Id="rId4" Type="http://schemas.openxmlformats.org/officeDocument/2006/relationships/hyperlink" Target="http://localhost:9200/stackoverflow/_search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lasticsearch.org/guide/en/elasticsearch/reference/current/query-dsl.html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4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lasticsearch.org/guide/en/elasticsearch/client/javascript-api/current/browser-builds.html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AngularJS</a:t>
            </a:r>
            <a:r>
              <a:rPr lang="en-US" dirty="0"/>
              <a:t> + </a:t>
            </a:r>
            <a:r>
              <a:rPr lang="en-US" dirty="0" err="1" smtClean="0"/>
              <a:t>Asp.Net</a:t>
            </a:r>
            <a:r>
              <a:rPr lang="en-US" dirty="0" smtClean="0"/>
              <a:t> Web </a:t>
            </a:r>
            <a:r>
              <a:rPr lang="en-US" dirty="0" err="1" smtClean="0"/>
              <a:t>Api</a:t>
            </a:r>
            <a:r>
              <a:rPr lang="en-US" dirty="0" smtClean="0"/>
              <a:t>,  </a:t>
            </a:r>
            <a:r>
              <a:rPr lang="en-US" dirty="0" err="1" smtClean="0"/>
              <a:t>Signalr</a:t>
            </a:r>
            <a:r>
              <a:rPr lang="en-US" dirty="0" smtClean="0"/>
              <a:t>, EF</a:t>
            </a:r>
            <a:r>
              <a:rPr lang="en-US" sz="4400" dirty="0" smtClean="0"/>
              <a:t>6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 +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Elasticsearch</a:t>
            </a:r>
            <a:r>
              <a:rPr lang="en-US" dirty="0" smtClean="0"/>
              <a:t>：</a:t>
            </a:r>
            <a:r>
              <a:rPr lang="zh-TW" altLang="en-US" dirty="0" smtClean="0"/>
              <a:t>前後端整合</a:t>
            </a:r>
            <a:r>
              <a:rPr lang="zh-TW" altLang="en-US" dirty="0"/>
              <a:t>篇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開發技巧</a:t>
            </a:r>
            <a:r>
              <a:rPr lang="zh-TW" altLang="en-US" dirty="0" smtClean="0"/>
              <a:t>實戰系列</a:t>
            </a:r>
            <a:r>
              <a:rPr lang="en-US" altLang="zh-TW" dirty="0" smtClean="0"/>
              <a:t>(6/6)</a:t>
            </a:r>
            <a:r>
              <a:rPr lang="zh-TW" altLang="en-US" dirty="0" smtClean="0"/>
              <a:t> </a:t>
            </a:r>
            <a:r>
              <a:rPr lang="en-US" altLang="zh-TW" dirty="0"/>
              <a:t>- </a:t>
            </a:r>
            <a:r>
              <a:rPr lang="en-US" altLang="zh-TW" dirty="0" smtClean="0"/>
              <a:t>Web </a:t>
            </a:r>
            <a:r>
              <a:rPr lang="zh-TW" altLang="en-US" dirty="0" smtClean="0"/>
              <a:t>前後端整合</a:t>
            </a:r>
            <a:endParaRPr lang="en-US" altLang="zh-TW" dirty="0" smtClean="0"/>
          </a:p>
          <a:p>
            <a:r>
              <a:rPr lang="zh-TW" altLang="en-US" dirty="0" smtClean="0"/>
              <a:t>講師</a:t>
            </a:r>
            <a:r>
              <a:rPr lang="en-US" altLang="zh-TW" dirty="0" smtClean="0"/>
              <a:t>: </a:t>
            </a:r>
            <a:r>
              <a:rPr lang="zh-TW" altLang="en-US" dirty="0" smtClean="0"/>
              <a:t>郭二文 </a:t>
            </a:r>
            <a:r>
              <a:rPr lang="en-US" altLang="zh-TW" dirty="0" smtClean="0"/>
              <a:t>(erhwenkuo@gmail.com)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ElasticWho</a:t>
            </a:r>
            <a:r>
              <a:rPr lang="en-US" dirty="0"/>
              <a:t>?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9324528" cy="4555703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err="1">
                <a:solidFill>
                  <a:schemeClr val="tx1"/>
                </a:solidFill>
              </a:rPr>
              <a:t>ElasticSearch</a:t>
            </a:r>
            <a:r>
              <a:rPr lang="en-US" sz="2400" dirty="0">
                <a:solidFill>
                  <a:schemeClr val="tx1"/>
                </a:solidFill>
              </a:rPr>
              <a:t> is a flexible and powerful </a:t>
            </a:r>
            <a:r>
              <a:rPr lang="en-US" sz="2400" dirty="0">
                <a:solidFill>
                  <a:srgbClr val="FFC000"/>
                </a:solidFill>
              </a:rPr>
              <a:t>open source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 smtClean="0">
                <a:solidFill>
                  <a:srgbClr val="0070C0"/>
                </a:solidFill>
              </a:rPr>
              <a:t>distributed real-time </a:t>
            </a:r>
            <a:r>
              <a:rPr lang="en-US" sz="2400" dirty="0">
                <a:solidFill>
                  <a:srgbClr val="0070C0"/>
                </a:solidFill>
              </a:rPr>
              <a:t>search</a:t>
            </a:r>
            <a:r>
              <a:rPr lang="en-US" sz="2400" dirty="0">
                <a:solidFill>
                  <a:schemeClr val="tx1"/>
                </a:solidFill>
              </a:rPr>
              <a:t> and </a:t>
            </a:r>
            <a:r>
              <a:rPr lang="en-US" sz="2400" dirty="0">
                <a:solidFill>
                  <a:srgbClr val="FF6699"/>
                </a:solidFill>
              </a:rPr>
              <a:t>analytics </a:t>
            </a:r>
            <a:r>
              <a:rPr lang="en-US" sz="2400" dirty="0" smtClean="0">
                <a:solidFill>
                  <a:srgbClr val="FF6699"/>
                </a:solidFill>
              </a:rPr>
              <a:t>engine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Features:</a:t>
            </a:r>
          </a:p>
          <a:p>
            <a:pPr lvl="1"/>
            <a:r>
              <a:rPr lang="en-US" sz="2200" dirty="0">
                <a:solidFill>
                  <a:schemeClr val="tx1"/>
                </a:solidFill>
              </a:rPr>
              <a:t>Real time analytics</a:t>
            </a:r>
          </a:p>
          <a:p>
            <a:pPr lvl="1"/>
            <a:r>
              <a:rPr lang="en-US" sz="2200" dirty="0">
                <a:solidFill>
                  <a:schemeClr val="tx1"/>
                </a:solidFill>
              </a:rPr>
              <a:t>Distributed</a:t>
            </a:r>
          </a:p>
          <a:p>
            <a:pPr lvl="1"/>
            <a:r>
              <a:rPr lang="en-US" sz="2200" dirty="0">
                <a:solidFill>
                  <a:schemeClr val="tx1"/>
                </a:solidFill>
              </a:rPr>
              <a:t>High availability</a:t>
            </a:r>
          </a:p>
          <a:p>
            <a:pPr lvl="1"/>
            <a:r>
              <a:rPr lang="en-US" sz="2200" dirty="0">
                <a:solidFill>
                  <a:schemeClr val="tx1"/>
                </a:solidFill>
              </a:rPr>
              <a:t>Multi tenant architecture</a:t>
            </a:r>
          </a:p>
          <a:p>
            <a:pPr lvl="1"/>
            <a:r>
              <a:rPr lang="en-US" sz="2200" dirty="0">
                <a:solidFill>
                  <a:schemeClr val="tx1"/>
                </a:solidFill>
              </a:rPr>
              <a:t>Full </a:t>
            </a:r>
            <a:r>
              <a:rPr lang="en-US" sz="2200" dirty="0" smtClean="0">
                <a:solidFill>
                  <a:schemeClr val="tx1"/>
                </a:solidFill>
              </a:rPr>
              <a:t>text index</a:t>
            </a:r>
            <a:endParaRPr lang="en-US" sz="2200" dirty="0">
              <a:solidFill>
                <a:schemeClr val="tx1"/>
              </a:solidFill>
            </a:endParaRPr>
          </a:p>
          <a:p>
            <a:pPr lvl="1"/>
            <a:r>
              <a:rPr lang="en-US" sz="2200" dirty="0">
                <a:solidFill>
                  <a:schemeClr val="tx1"/>
                </a:solidFill>
              </a:rPr>
              <a:t>Document oriented</a:t>
            </a:r>
          </a:p>
          <a:p>
            <a:pPr lvl="1"/>
            <a:r>
              <a:rPr lang="en-US" sz="2200" dirty="0">
                <a:solidFill>
                  <a:schemeClr val="tx1"/>
                </a:solidFill>
              </a:rPr>
              <a:t>Schema free</a:t>
            </a:r>
          </a:p>
          <a:p>
            <a:pPr lvl="1"/>
            <a:r>
              <a:rPr lang="en-US" sz="2200" dirty="0" err="1">
                <a:solidFill>
                  <a:schemeClr val="tx1"/>
                </a:solidFill>
              </a:rPr>
              <a:t>RESTful</a:t>
            </a:r>
            <a:r>
              <a:rPr lang="en-US" sz="2200" dirty="0">
                <a:solidFill>
                  <a:schemeClr val="tx1"/>
                </a:solidFill>
              </a:rPr>
              <a:t> API</a:t>
            </a:r>
          </a:p>
          <a:p>
            <a:pPr lvl="1"/>
            <a:r>
              <a:rPr lang="en-US" sz="2200" dirty="0">
                <a:solidFill>
                  <a:schemeClr val="tx1"/>
                </a:solidFill>
              </a:rPr>
              <a:t>Per-operation persistence</a:t>
            </a:r>
            <a:endParaRPr lang="en-US" sz="2200" dirty="0" smtClean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圖片 5" descr="nhn_nelo2_elasticsearch_topologie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14017" y="2852936"/>
            <a:ext cx="6310633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6027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10260632" cy="2743200"/>
          </a:xfrm>
        </p:spPr>
        <p:txBody>
          <a:bodyPr/>
          <a:lstStyle/>
          <a:p>
            <a:r>
              <a:rPr lang="en-US" dirty="0" err="1" smtClean="0"/>
              <a:t>Elasticsearch</a:t>
            </a:r>
            <a:r>
              <a:rPr lang="en-US" dirty="0" smtClean="0"/>
              <a:t> Workshop</a:t>
            </a:r>
            <a:endParaRPr lang="en-US" dirty="0"/>
          </a:p>
        </p:txBody>
      </p:sp>
      <p:pic>
        <p:nvPicPr>
          <p:cNvPr id="4" name="Picture 4" descr="https://www.prodpad.com/wp-content/uploads/2013/01/elasticsearch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708920"/>
            <a:ext cx="1944216" cy="6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51460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&amp; Start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9324528" cy="4555703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Download </a:t>
            </a:r>
            <a:r>
              <a:rPr lang="en-US" sz="2400" dirty="0" err="1" smtClean="0">
                <a:solidFill>
                  <a:schemeClr val="tx1"/>
                </a:solidFill>
              </a:rPr>
              <a:t>Elasticsearch</a:t>
            </a:r>
            <a:r>
              <a:rPr lang="en-US" sz="2400" dirty="0" smtClean="0">
                <a:solidFill>
                  <a:schemeClr val="tx1"/>
                </a:solidFill>
              </a:rPr>
              <a:t> (Current version: 1.4.2)</a:t>
            </a:r>
          </a:p>
          <a:p>
            <a:pPr lvl="1"/>
            <a:r>
              <a:rPr lang="en-US" sz="2200" dirty="0">
                <a:solidFill>
                  <a:schemeClr val="tx1"/>
                </a:solidFill>
                <a:hlinkClick r:id="rId3"/>
              </a:rPr>
              <a:t>http://</a:t>
            </a:r>
            <a:r>
              <a:rPr lang="en-US" sz="2200" dirty="0" smtClean="0">
                <a:solidFill>
                  <a:schemeClr val="tx1"/>
                </a:solidFill>
                <a:hlinkClick r:id="rId3"/>
              </a:rPr>
              <a:t>www.elasticsearch.com/downloads</a:t>
            </a:r>
            <a:endParaRPr lang="en-US" sz="2200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Unzip &amp; Modify “</a:t>
            </a:r>
            <a:r>
              <a:rPr lang="en-US" sz="2400" dirty="0" err="1" smtClean="0">
                <a:solidFill>
                  <a:schemeClr val="tx1"/>
                </a:solidFill>
              </a:rPr>
              <a:t>elasticsearch.yml</a:t>
            </a:r>
            <a:r>
              <a:rPr lang="en-US" sz="2400" dirty="0" smtClean="0">
                <a:solidFill>
                  <a:schemeClr val="tx1"/>
                </a:solidFill>
              </a:rPr>
              <a:t>”</a:t>
            </a:r>
          </a:p>
          <a:p>
            <a:pPr lvl="1"/>
            <a:r>
              <a:rPr lang="en-US" sz="2200" dirty="0" smtClean="0">
                <a:solidFill>
                  <a:schemeClr val="tx1"/>
                </a:solidFill>
              </a:rPr>
              <a:t>“</a:t>
            </a:r>
            <a:r>
              <a:rPr lang="en-US" sz="2200" dirty="0" smtClean="0">
                <a:solidFill>
                  <a:srgbClr val="0070C0"/>
                </a:solidFill>
              </a:rPr>
              <a:t>cluster.name</a:t>
            </a:r>
            <a:r>
              <a:rPr lang="en-US" sz="2200" dirty="0" smtClean="0">
                <a:solidFill>
                  <a:schemeClr val="tx1"/>
                </a:solidFill>
              </a:rPr>
              <a:t>: {</a:t>
            </a:r>
            <a:r>
              <a:rPr lang="en-US" sz="2200" dirty="0" err="1" smtClean="0">
                <a:solidFill>
                  <a:srgbClr val="FFC000"/>
                </a:solidFill>
              </a:rPr>
              <a:t>your_searchcluster_name</a:t>
            </a:r>
            <a:r>
              <a:rPr lang="en-US" sz="2200" dirty="0" smtClean="0">
                <a:solidFill>
                  <a:schemeClr val="tx1"/>
                </a:solidFill>
              </a:rPr>
              <a:t>}”</a:t>
            </a:r>
          </a:p>
          <a:p>
            <a:pPr lvl="1"/>
            <a:r>
              <a:rPr lang="en-US" sz="2200" dirty="0" smtClean="0">
                <a:solidFill>
                  <a:schemeClr val="tx1"/>
                </a:solidFill>
              </a:rPr>
              <a:t>“</a:t>
            </a:r>
            <a:r>
              <a:rPr lang="en-US" sz="2200" dirty="0" smtClean="0">
                <a:solidFill>
                  <a:srgbClr val="0070C0"/>
                </a:solidFill>
              </a:rPr>
              <a:t>node.name</a:t>
            </a:r>
            <a:r>
              <a:rPr lang="en-US" sz="2200" dirty="0" smtClean="0">
                <a:solidFill>
                  <a:schemeClr val="tx1"/>
                </a:solidFill>
              </a:rPr>
              <a:t>: {</a:t>
            </a:r>
            <a:r>
              <a:rPr lang="en-US" sz="2200" dirty="0" err="1" smtClean="0">
                <a:solidFill>
                  <a:srgbClr val="FFC000"/>
                </a:solidFill>
              </a:rPr>
              <a:t>your_cluster_node_name</a:t>
            </a:r>
            <a:r>
              <a:rPr lang="en-US" sz="2200" dirty="0" smtClean="0">
                <a:solidFill>
                  <a:schemeClr val="tx1"/>
                </a:solidFill>
              </a:rPr>
              <a:t>}”</a:t>
            </a:r>
          </a:p>
          <a:p>
            <a:pPr lvl="1"/>
            <a:r>
              <a:rPr lang="en-US" sz="2200" dirty="0" smtClean="0">
                <a:solidFill>
                  <a:schemeClr val="tx1"/>
                </a:solidFill>
              </a:rPr>
              <a:t>“</a:t>
            </a:r>
            <a:r>
              <a:rPr lang="en-US" sz="2200" dirty="0" err="1" smtClean="0">
                <a:solidFill>
                  <a:srgbClr val="0070C0"/>
                </a:solidFill>
              </a:rPr>
              <a:t>http.cors.enabled</a:t>
            </a:r>
            <a:r>
              <a:rPr lang="en-US" sz="2200" dirty="0" smtClean="0">
                <a:solidFill>
                  <a:schemeClr val="tx1"/>
                </a:solidFill>
              </a:rPr>
              <a:t>: </a:t>
            </a:r>
            <a:r>
              <a:rPr lang="en-US" sz="2200" dirty="0" smtClean="0">
                <a:solidFill>
                  <a:srgbClr val="FF6699"/>
                </a:solidFill>
              </a:rPr>
              <a:t>true</a:t>
            </a:r>
            <a:r>
              <a:rPr lang="en-US" sz="2200" dirty="0" smtClean="0">
                <a:solidFill>
                  <a:schemeClr val="tx1"/>
                </a:solidFill>
              </a:rPr>
              <a:t>”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Use command console to run:</a:t>
            </a:r>
          </a:p>
          <a:p>
            <a:pPr lvl="1"/>
            <a:r>
              <a:rPr lang="en-US" sz="2200" dirty="0" smtClean="0">
                <a:solidFill>
                  <a:schemeClr val="tx1"/>
                </a:solidFill>
              </a:rPr>
              <a:t>“</a:t>
            </a:r>
            <a:r>
              <a:rPr lang="en-US" sz="2200" dirty="0" smtClean="0">
                <a:solidFill>
                  <a:srgbClr val="FF0000"/>
                </a:solidFill>
              </a:rPr>
              <a:t>bin/</a:t>
            </a:r>
            <a:r>
              <a:rPr lang="en-US" sz="2200" dirty="0" err="1" smtClean="0">
                <a:solidFill>
                  <a:srgbClr val="FF0000"/>
                </a:solidFill>
              </a:rPr>
              <a:t>elasticsearch</a:t>
            </a:r>
            <a:r>
              <a:rPr lang="en-US" sz="2200" dirty="0" smtClean="0">
                <a:solidFill>
                  <a:schemeClr val="tx1"/>
                </a:solidFill>
              </a:rPr>
              <a:t>” on *nix</a:t>
            </a:r>
          </a:p>
          <a:p>
            <a:pPr lvl="1"/>
            <a:r>
              <a:rPr lang="en-US" sz="2200" dirty="0" smtClean="0">
                <a:solidFill>
                  <a:schemeClr val="tx1"/>
                </a:solidFill>
              </a:rPr>
              <a:t>“</a:t>
            </a:r>
            <a:r>
              <a:rPr lang="en-US" sz="2200" dirty="0" smtClean="0">
                <a:solidFill>
                  <a:srgbClr val="FF0000"/>
                </a:solidFill>
              </a:rPr>
              <a:t>bin/elasticsearch.bat</a:t>
            </a:r>
            <a:r>
              <a:rPr lang="en-US" sz="2200" dirty="0" smtClean="0">
                <a:solidFill>
                  <a:schemeClr val="tx1"/>
                </a:solidFill>
              </a:rPr>
              <a:t>” on Windows</a:t>
            </a: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8208" y="1825625"/>
            <a:ext cx="3456384" cy="14875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8208" y="3516601"/>
            <a:ext cx="1457325" cy="1076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1860" y="5273264"/>
            <a:ext cx="4869079" cy="1435817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7591525" y="2327445"/>
            <a:ext cx="432048" cy="4320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0070C0"/>
                </a:solidFill>
              </a:rPr>
              <a:t>1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643639" y="3760828"/>
            <a:ext cx="432048" cy="4320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0070C0"/>
                </a:solidFill>
              </a:rPr>
              <a:t>2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7661577" y="4917096"/>
            <a:ext cx="432048" cy="4320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0070C0"/>
                </a:solidFill>
              </a:rPr>
              <a:t>3</a:t>
            </a:r>
            <a:endParaRPr lang="en-US" sz="3200" b="1" dirty="0">
              <a:solidFill>
                <a:srgbClr val="0070C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3201" y="3524208"/>
            <a:ext cx="250507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7378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Elasticsearch</a:t>
            </a:r>
            <a:r>
              <a:rPr lang="en-US" dirty="0" smtClean="0"/>
              <a:t> Plugins (</a:t>
            </a:r>
            <a:r>
              <a:rPr lang="en-US" dirty="0" err="1" smtClean="0"/>
              <a:t>elasticsearch</a:t>
            </a:r>
            <a:r>
              <a:rPr lang="en-US" dirty="0" smtClean="0"/>
              <a:t>-head)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9324528" cy="455570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 web front end for an </a:t>
            </a:r>
            <a:r>
              <a:rPr lang="en-US" sz="2400" dirty="0" err="1">
                <a:solidFill>
                  <a:schemeClr val="tx1"/>
                </a:solidFill>
              </a:rPr>
              <a:t>Elasticsearch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cluster</a:t>
            </a:r>
          </a:p>
          <a:p>
            <a:pPr lvl="1"/>
            <a:r>
              <a:rPr lang="en-US" sz="2200" dirty="0">
                <a:solidFill>
                  <a:schemeClr val="tx1"/>
                </a:solidFill>
                <a:hlinkClick r:id="rId3"/>
              </a:rPr>
              <a:t>https://</a:t>
            </a:r>
            <a:r>
              <a:rPr lang="en-US" sz="2200" dirty="0" smtClean="0">
                <a:solidFill>
                  <a:schemeClr val="tx1"/>
                </a:solidFill>
                <a:hlinkClick r:id="rId3"/>
              </a:rPr>
              <a:t>github.com/mobz/elasticsearch-head</a:t>
            </a:r>
            <a:endParaRPr lang="en-US" sz="2200" dirty="0" smtClean="0">
              <a:solidFill>
                <a:schemeClr val="tx1"/>
              </a:solidFill>
            </a:endParaRPr>
          </a:p>
          <a:p>
            <a:pPr lvl="1"/>
            <a:endParaRPr lang="en-US" sz="2200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464" y="2890436"/>
            <a:ext cx="3312368" cy="18174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464" y="4845204"/>
            <a:ext cx="5354737" cy="184093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91744" y="5157192"/>
            <a:ext cx="2520280" cy="22392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ular Callout 10"/>
          <p:cNvSpPr/>
          <p:nvPr/>
        </p:nvSpPr>
        <p:spPr>
          <a:xfrm>
            <a:off x="4801718" y="3214809"/>
            <a:ext cx="2104118" cy="1190926"/>
          </a:xfrm>
          <a:prstGeom prst="wedgeRectCallout">
            <a:avLst>
              <a:gd name="adj1" fmla="val -22715"/>
              <a:gd name="adj2" fmla="val 106506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You need to have internet access, otherwise it would fail!!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02073" y="4707841"/>
            <a:ext cx="432048" cy="4320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0070C0"/>
                </a:solidFill>
              </a:rPr>
              <a:t>1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13" name="Rectangular Callout 12"/>
          <p:cNvSpPr/>
          <p:nvPr/>
        </p:nvSpPr>
        <p:spPr>
          <a:xfrm>
            <a:off x="7752184" y="2564563"/>
            <a:ext cx="3888432" cy="1190926"/>
          </a:xfrm>
          <a:prstGeom prst="wedgeRectCallout">
            <a:avLst>
              <a:gd name="adj1" fmla="val -26816"/>
              <a:gd name="adj2" fmla="val 104721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Restart </a:t>
            </a:r>
            <a:r>
              <a:rPr lang="en-US" sz="1600" dirty="0" err="1" smtClean="0">
                <a:solidFill>
                  <a:schemeClr val="tx1"/>
                </a:solidFill>
              </a:rPr>
              <a:t>elasticsearch</a:t>
            </a:r>
            <a:r>
              <a:rPr lang="en-US" sz="1600" dirty="0" smtClean="0">
                <a:solidFill>
                  <a:schemeClr val="tx1"/>
                </a:solidFill>
              </a:rPr>
              <a:t> and key in below </a:t>
            </a:r>
            <a:r>
              <a:rPr lang="en-US" sz="1600" dirty="0" err="1" smtClean="0">
                <a:solidFill>
                  <a:schemeClr val="tx1"/>
                </a:solidFill>
              </a:rPr>
              <a:t>url</a:t>
            </a:r>
            <a:r>
              <a:rPr lang="en-US" sz="1600" dirty="0" smtClean="0">
                <a:solidFill>
                  <a:schemeClr val="tx1"/>
                </a:solidFill>
              </a:rPr>
              <a:t> in browser:</a:t>
            </a:r>
          </a:p>
          <a:p>
            <a:pPr algn="ctr"/>
            <a:r>
              <a:rPr lang="en-US" sz="1600" b="1" dirty="0">
                <a:solidFill>
                  <a:srgbClr val="FFFF00"/>
                </a:solidFill>
              </a:rPr>
              <a:t>http://localhost:9200/_plugin/head/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4152" y="4524576"/>
            <a:ext cx="4310475" cy="2161558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7536160" y="2996952"/>
            <a:ext cx="432048" cy="4320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0070C0"/>
                </a:solidFill>
              </a:rPr>
              <a:t>2</a:t>
            </a:r>
            <a:endParaRPr lang="en-US" sz="3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90258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RESTful</a:t>
            </a:r>
            <a:r>
              <a:rPr lang="en-US" dirty="0" smtClean="0"/>
              <a:t> interface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9324528" cy="4555703"/>
          </a:xfrm>
        </p:spPr>
        <p:txBody>
          <a:bodyPr>
            <a:normAutofit/>
          </a:bodyPr>
          <a:lstStyle/>
          <a:p>
            <a:r>
              <a:rPr lang="en-US" sz="2400" dirty="0" err="1" smtClean="0">
                <a:solidFill>
                  <a:schemeClr val="tx1"/>
                </a:solidFill>
              </a:rPr>
              <a:t>Elasticsearch</a:t>
            </a:r>
            <a:r>
              <a:rPr lang="en-US" sz="2400" dirty="0" smtClean="0">
                <a:solidFill>
                  <a:schemeClr val="tx1"/>
                </a:solidFill>
              </a:rPr>
              <a:t> default use port “</a:t>
            </a:r>
            <a:r>
              <a:rPr lang="en-US" sz="2400" dirty="0" smtClean="0">
                <a:solidFill>
                  <a:srgbClr val="0070C0"/>
                </a:solidFill>
              </a:rPr>
              <a:t>9200</a:t>
            </a:r>
            <a:r>
              <a:rPr lang="en-US" sz="2400" dirty="0" smtClean="0">
                <a:solidFill>
                  <a:schemeClr val="tx1"/>
                </a:solidFill>
              </a:rPr>
              <a:t>” for Http Restful interface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Let’s check if </a:t>
            </a:r>
            <a:r>
              <a:rPr lang="en-US" sz="2400" dirty="0" err="1" smtClean="0">
                <a:solidFill>
                  <a:schemeClr val="tx1"/>
                </a:solidFill>
              </a:rPr>
              <a:t>Elasticsearch</a:t>
            </a:r>
            <a:r>
              <a:rPr lang="en-US" sz="2400" dirty="0" smtClean="0">
                <a:solidFill>
                  <a:schemeClr val="tx1"/>
                </a:solidFill>
              </a:rPr>
              <a:t> is alive!!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992" y="3305373"/>
            <a:ext cx="5152414" cy="33267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3935432"/>
            <a:ext cx="4018518" cy="16178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3173848"/>
            <a:ext cx="2495247" cy="44668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174432" y="4405770"/>
            <a:ext cx="2201488" cy="56298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98183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Elasticsearch</a:t>
            </a:r>
            <a:r>
              <a:rPr lang="en-US" dirty="0" smtClean="0"/>
              <a:t> TERMs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8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947" y="2276872"/>
            <a:ext cx="8264106" cy="31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398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872" y="2668032"/>
            <a:ext cx="3651186" cy="7279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Index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9324528" cy="4555703"/>
          </a:xfrm>
        </p:spPr>
        <p:txBody>
          <a:bodyPr>
            <a:normAutofit/>
          </a:bodyPr>
          <a:lstStyle/>
          <a:p>
            <a:r>
              <a:rPr lang="en-US" sz="2400" dirty="0" err="1" smtClean="0">
                <a:solidFill>
                  <a:schemeClr val="tx1"/>
                </a:solidFill>
              </a:rPr>
              <a:t>Elasticsearch</a:t>
            </a:r>
            <a:r>
              <a:rPr lang="en-US" sz="2400" dirty="0" smtClean="0">
                <a:solidFill>
                  <a:schemeClr val="tx1"/>
                </a:solidFill>
              </a:rPr>
              <a:t> “</a:t>
            </a:r>
            <a:r>
              <a:rPr lang="en-US" sz="2400" dirty="0" smtClean="0">
                <a:solidFill>
                  <a:srgbClr val="FF0000"/>
                </a:solidFill>
              </a:rPr>
              <a:t>Index</a:t>
            </a:r>
            <a:r>
              <a:rPr lang="en-US" sz="2400" dirty="0" smtClean="0">
                <a:solidFill>
                  <a:schemeClr val="tx1"/>
                </a:solidFill>
              </a:rPr>
              <a:t>” is similar like </a:t>
            </a:r>
            <a:r>
              <a:rPr lang="en-US" sz="2400" dirty="0" smtClean="0">
                <a:solidFill>
                  <a:schemeClr val="tx1"/>
                </a:solidFill>
              </a:rPr>
              <a:t>“</a:t>
            </a:r>
            <a:r>
              <a:rPr lang="en-US" sz="2400" dirty="0" smtClean="0">
                <a:solidFill>
                  <a:srgbClr val="0070C0"/>
                </a:solidFill>
              </a:rPr>
              <a:t>Database</a:t>
            </a:r>
            <a:r>
              <a:rPr lang="en-US" sz="2400" dirty="0" smtClean="0">
                <a:solidFill>
                  <a:schemeClr val="tx1"/>
                </a:solidFill>
              </a:rPr>
              <a:t>” </a:t>
            </a:r>
            <a:r>
              <a:rPr lang="en-US" sz="2400" dirty="0" smtClean="0">
                <a:solidFill>
                  <a:schemeClr val="tx1"/>
                </a:solidFill>
              </a:rPr>
              <a:t>in relational DB</a:t>
            </a:r>
          </a:p>
          <a:p>
            <a:pPr lvl="1"/>
            <a:r>
              <a:rPr lang="en-US" sz="2200" dirty="0" smtClean="0">
                <a:solidFill>
                  <a:schemeClr val="tx1"/>
                </a:solidFill>
              </a:rPr>
              <a:t>For example, create a index named “</a:t>
            </a:r>
            <a:r>
              <a:rPr lang="en-US" sz="2200" dirty="0" err="1" smtClean="0">
                <a:solidFill>
                  <a:srgbClr val="FFC000"/>
                </a:solidFill>
              </a:rPr>
              <a:t>stackoverflow</a:t>
            </a:r>
            <a:r>
              <a:rPr lang="en-US" sz="2200" dirty="0" smtClean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807968" y="3016198"/>
            <a:ext cx="2514450" cy="37976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801" y="3656617"/>
            <a:ext cx="5948653" cy="3142540"/>
          </a:xfrm>
          <a:prstGeom prst="rect">
            <a:avLst/>
          </a:prstGeom>
        </p:spPr>
      </p:pic>
      <p:sp>
        <p:nvSpPr>
          <p:cNvPr id="15" name="Rectangular Callout 14"/>
          <p:cNvSpPr/>
          <p:nvPr/>
        </p:nvSpPr>
        <p:spPr>
          <a:xfrm>
            <a:off x="8904312" y="4187828"/>
            <a:ext cx="2800074" cy="1905468"/>
          </a:xfrm>
          <a:prstGeom prst="wedgeRectCallout">
            <a:avLst>
              <a:gd name="adj1" fmla="val -140354"/>
              <a:gd name="adj2" fmla="val 4404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Default setting in </a:t>
            </a:r>
            <a:r>
              <a:rPr lang="en-US" dirty="0" err="1" smtClean="0">
                <a:solidFill>
                  <a:schemeClr val="tx1"/>
                </a:solidFill>
              </a:rPr>
              <a:t>Elasticsearch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Each “</a:t>
            </a:r>
            <a:r>
              <a:rPr lang="en-US" sz="2400" b="1" dirty="0" smtClean="0">
                <a:solidFill>
                  <a:srgbClr val="FF0000"/>
                </a:solidFill>
              </a:rPr>
              <a:t>Index</a:t>
            </a:r>
            <a:r>
              <a:rPr lang="en-US" dirty="0" smtClean="0">
                <a:solidFill>
                  <a:schemeClr val="tx1"/>
                </a:solidFill>
              </a:rPr>
              <a:t>” will split to </a:t>
            </a:r>
            <a:r>
              <a:rPr lang="en-US" sz="3600" b="1" dirty="0" smtClean="0">
                <a:solidFill>
                  <a:srgbClr val="FFFF00"/>
                </a:solidFill>
              </a:rPr>
              <a:t>5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sz="2400" b="1" i="1" dirty="0" smtClean="0">
                <a:solidFill>
                  <a:srgbClr val="FF6699"/>
                </a:solidFill>
              </a:rPr>
              <a:t>shards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and has </a:t>
            </a:r>
            <a:r>
              <a:rPr lang="en-US" sz="3600" b="1" dirty="0">
                <a:solidFill>
                  <a:srgbClr val="FFFF00"/>
                </a:solidFill>
              </a:rPr>
              <a:t>1 </a:t>
            </a:r>
            <a:r>
              <a:rPr lang="en-US" sz="2400" b="1" i="1" dirty="0">
                <a:solidFill>
                  <a:srgbClr val="FF6699"/>
                </a:solidFill>
              </a:rPr>
              <a:t>replication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1769" y="2744730"/>
            <a:ext cx="2495247" cy="44668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683206" y="4403556"/>
            <a:ext cx="2140986" cy="3215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099800" y="5661248"/>
            <a:ext cx="3708167" cy="8948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7142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Another </a:t>
            </a:r>
            <a:r>
              <a:rPr lang="en-US" dirty="0" err="1" smtClean="0"/>
              <a:t>Elasticsearch</a:t>
            </a:r>
            <a:r>
              <a:rPr lang="en-US" dirty="0" smtClean="0"/>
              <a:t> Node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9324528" cy="4555703"/>
          </a:xfrm>
        </p:spPr>
        <p:txBody>
          <a:bodyPr>
            <a:normAutofit/>
          </a:bodyPr>
          <a:lstStyle/>
          <a:p>
            <a:r>
              <a:rPr lang="en-US" sz="2200" dirty="0" smtClean="0">
                <a:solidFill>
                  <a:schemeClr val="tx1"/>
                </a:solidFill>
              </a:rPr>
              <a:t>Copy “elasticsearch-1.4.2” folder to “</a:t>
            </a:r>
            <a:r>
              <a:rPr lang="en-US" sz="2200" dirty="0" smtClean="0">
                <a:solidFill>
                  <a:srgbClr val="0070C0"/>
                </a:solidFill>
              </a:rPr>
              <a:t>elasticsearch-1.4.2-</a:t>
            </a:r>
            <a:r>
              <a:rPr lang="en-US" sz="2200" dirty="0" smtClean="0">
                <a:solidFill>
                  <a:srgbClr val="FFC000"/>
                </a:solidFill>
              </a:rPr>
              <a:t>Node2</a:t>
            </a:r>
            <a:r>
              <a:rPr lang="en-US" sz="2200" dirty="0" smtClean="0">
                <a:solidFill>
                  <a:schemeClr val="tx1"/>
                </a:solidFill>
              </a:rPr>
              <a:t>”</a:t>
            </a:r>
          </a:p>
          <a:p>
            <a:r>
              <a:rPr lang="en-US" sz="2200" dirty="0" smtClean="0">
                <a:solidFill>
                  <a:schemeClr val="tx1"/>
                </a:solidFill>
              </a:rPr>
              <a:t>Modify “</a:t>
            </a:r>
            <a:r>
              <a:rPr lang="en-US" sz="2200" dirty="0" smtClean="0">
                <a:solidFill>
                  <a:srgbClr val="0070C0"/>
                </a:solidFill>
              </a:rPr>
              <a:t>elasticsearch-1.4.2-Node2</a:t>
            </a:r>
            <a:r>
              <a:rPr lang="en-US" sz="2200" dirty="0" smtClean="0">
                <a:solidFill>
                  <a:schemeClr val="tx1"/>
                </a:solidFill>
              </a:rPr>
              <a:t>/</a:t>
            </a:r>
            <a:r>
              <a:rPr lang="en-US" sz="2200" dirty="0" err="1" smtClean="0">
                <a:solidFill>
                  <a:srgbClr val="0070C0"/>
                </a:solidFill>
              </a:rPr>
              <a:t>config</a:t>
            </a:r>
            <a:r>
              <a:rPr lang="en-US" sz="2200" dirty="0" smtClean="0">
                <a:solidFill>
                  <a:schemeClr val="tx1"/>
                </a:solidFill>
              </a:rPr>
              <a:t>/</a:t>
            </a:r>
            <a:r>
              <a:rPr lang="en-US" sz="2200" dirty="0" err="1" smtClean="0">
                <a:solidFill>
                  <a:srgbClr val="FFC000"/>
                </a:solidFill>
              </a:rPr>
              <a:t>elasticsearch.ym</a:t>
            </a:r>
            <a:r>
              <a:rPr lang="en-US" sz="2200" dirty="0" err="1" smtClean="0">
                <a:solidFill>
                  <a:schemeClr val="tx1"/>
                </a:solidFill>
              </a:rPr>
              <a:t>l</a:t>
            </a:r>
            <a:r>
              <a:rPr lang="en-US" sz="2200" dirty="0" smtClean="0">
                <a:solidFill>
                  <a:schemeClr val="tx1"/>
                </a:solidFill>
              </a:rPr>
              <a:t>”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“</a:t>
            </a:r>
            <a:r>
              <a:rPr lang="en-US" dirty="0">
                <a:solidFill>
                  <a:srgbClr val="0070C0"/>
                </a:solidFill>
              </a:rPr>
              <a:t>cluster.name</a:t>
            </a:r>
            <a:r>
              <a:rPr lang="en-US" dirty="0">
                <a:solidFill>
                  <a:schemeClr val="tx1"/>
                </a:solidFill>
              </a:rPr>
              <a:t>: {</a:t>
            </a:r>
            <a:r>
              <a:rPr lang="en-US" dirty="0" err="1">
                <a:solidFill>
                  <a:srgbClr val="FFC000"/>
                </a:solidFill>
              </a:rPr>
              <a:t>your_searchcluster_name</a:t>
            </a:r>
            <a:r>
              <a:rPr lang="en-US" dirty="0">
                <a:solidFill>
                  <a:schemeClr val="tx1"/>
                </a:solidFill>
              </a:rPr>
              <a:t>}”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“</a:t>
            </a:r>
            <a:r>
              <a:rPr lang="en-US" dirty="0">
                <a:solidFill>
                  <a:srgbClr val="0070C0"/>
                </a:solidFill>
              </a:rPr>
              <a:t>node.name</a:t>
            </a:r>
            <a:r>
              <a:rPr lang="en-US" dirty="0">
                <a:solidFill>
                  <a:schemeClr val="tx1"/>
                </a:solidFill>
              </a:rPr>
              <a:t>: {</a:t>
            </a:r>
            <a:r>
              <a:rPr lang="en-US" dirty="0" smtClean="0">
                <a:solidFill>
                  <a:srgbClr val="FFC000"/>
                </a:solidFill>
              </a:rPr>
              <a:t>your_cluster_node_name</a:t>
            </a:r>
            <a:r>
              <a:rPr lang="en-US" b="1" dirty="0" smtClean="0">
                <a:solidFill>
                  <a:srgbClr val="FFC000"/>
                </a:solidFill>
              </a:rPr>
              <a:t>-</a:t>
            </a:r>
            <a:r>
              <a:rPr lang="en-US" b="1" dirty="0" smtClean="0">
                <a:solidFill>
                  <a:srgbClr val="FF6699"/>
                </a:solidFill>
              </a:rPr>
              <a:t>Node2</a:t>
            </a:r>
            <a:r>
              <a:rPr lang="en-US" dirty="0" smtClean="0">
                <a:solidFill>
                  <a:schemeClr val="tx1"/>
                </a:solidFill>
              </a:rPr>
              <a:t>}”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“</a:t>
            </a:r>
            <a:r>
              <a:rPr lang="en-US" dirty="0" err="1">
                <a:solidFill>
                  <a:srgbClr val="0070C0"/>
                </a:solidFill>
              </a:rPr>
              <a:t>http.cors.enabled</a:t>
            </a:r>
            <a:r>
              <a:rPr lang="en-US" dirty="0">
                <a:solidFill>
                  <a:schemeClr val="tx1"/>
                </a:solidFill>
              </a:rPr>
              <a:t>: true”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“</a:t>
            </a:r>
            <a:r>
              <a:rPr lang="en-US" dirty="0" err="1" smtClean="0">
                <a:solidFill>
                  <a:srgbClr val="0070C0"/>
                </a:solidFill>
              </a:rPr>
              <a:t>transport.tcp.port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b="1" dirty="0" smtClean="0">
                <a:solidFill>
                  <a:srgbClr val="FF6699"/>
                </a:solidFill>
              </a:rPr>
              <a:t>9301</a:t>
            </a:r>
            <a:r>
              <a:rPr lang="en-US" dirty="0" smtClean="0">
                <a:solidFill>
                  <a:schemeClr val="tx1"/>
                </a:solidFill>
              </a:rPr>
              <a:t>”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“</a:t>
            </a:r>
            <a:r>
              <a:rPr lang="en-US" dirty="0" err="1" smtClean="0">
                <a:solidFill>
                  <a:srgbClr val="0070C0"/>
                </a:solidFill>
              </a:rPr>
              <a:t>http.port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b="1" dirty="0" smtClean="0">
                <a:solidFill>
                  <a:srgbClr val="FF6699"/>
                </a:solidFill>
              </a:rPr>
              <a:t>9201</a:t>
            </a:r>
            <a:r>
              <a:rPr lang="en-US" dirty="0" smtClean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15" name="Rectangular Callout 14"/>
          <p:cNvSpPr/>
          <p:nvPr/>
        </p:nvSpPr>
        <p:spPr>
          <a:xfrm>
            <a:off x="7680176" y="3823093"/>
            <a:ext cx="2800074" cy="1905468"/>
          </a:xfrm>
          <a:prstGeom prst="wedgeRectCallout">
            <a:avLst>
              <a:gd name="adj1" fmla="val -145899"/>
              <a:gd name="adj2" fmla="val -25679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If we set different </a:t>
            </a:r>
            <a:r>
              <a:rPr lang="en-US" dirty="0" err="1" smtClean="0">
                <a:solidFill>
                  <a:schemeClr val="tx1"/>
                </a:solidFill>
              </a:rPr>
              <a:t>Elasticsearch</a:t>
            </a:r>
            <a:r>
              <a:rPr lang="en-US" dirty="0" smtClean="0">
                <a:solidFill>
                  <a:schemeClr val="tx1"/>
                </a:solidFill>
              </a:rPr>
              <a:t> Node on the </a:t>
            </a:r>
            <a:r>
              <a:rPr lang="en-US" dirty="0" err="1" smtClean="0">
                <a:solidFill>
                  <a:schemeClr val="tx1"/>
                </a:solidFill>
              </a:rPr>
              <a:t>sameMachine</a:t>
            </a:r>
            <a:r>
              <a:rPr lang="en-US" dirty="0" smtClean="0">
                <a:solidFill>
                  <a:schemeClr val="tx1"/>
                </a:solidFill>
              </a:rPr>
              <a:t>, then we need to </a:t>
            </a:r>
            <a:r>
              <a:rPr lang="en-US" dirty="0" err="1" smtClean="0">
                <a:solidFill>
                  <a:schemeClr val="tx1"/>
                </a:solidFill>
              </a:rPr>
              <a:t>assisgn</a:t>
            </a:r>
            <a:r>
              <a:rPr lang="en-US" dirty="0" smtClean="0">
                <a:solidFill>
                  <a:schemeClr val="tx1"/>
                </a:solidFill>
              </a:rPr>
              <a:t> different communication ports.</a:t>
            </a:r>
            <a:endParaRPr lang="en-US" sz="2400" b="1" i="1" dirty="0">
              <a:solidFill>
                <a:srgbClr val="FF6699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178" y="5213839"/>
            <a:ext cx="4258368" cy="106459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919536" y="3846564"/>
            <a:ext cx="3024336" cy="87858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rved Right Arrow 3"/>
          <p:cNvSpPr/>
          <p:nvPr/>
        </p:nvSpPr>
        <p:spPr>
          <a:xfrm>
            <a:off x="1412275" y="5420306"/>
            <a:ext cx="648072" cy="72008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76490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61" y="2698197"/>
            <a:ext cx="7410450" cy="3914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 All </a:t>
            </a:r>
            <a:r>
              <a:rPr lang="en-US" dirty="0" err="1" smtClean="0"/>
              <a:t>Elasticsearch</a:t>
            </a:r>
            <a:r>
              <a:rPr lang="en-US" dirty="0"/>
              <a:t> </a:t>
            </a:r>
            <a:r>
              <a:rPr lang="en-US" dirty="0" smtClean="0"/>
              <a:t>Nodes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9324528" cy="4555703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Use command console to start two </a:t>
            </a:r>
            <a:r>
              <a:rPr lang="en-US" sz="2400" dirty="0" err="1" smtClean="0">
                <a:solidFill>
                  <a:schemeClr val="tx1"/>
                </a:solidFill>
              </a:rPr>
              <a:t>Elasticsearch</a:t>
            </a:r>
            <a:r>
              <a:rPr lang="en-US" sz="2400" dirty="0" smtClean="0">
                <a:solidFill>
                  <a:schemeClr val="tx1"/>
                </a:solidFill>
              </a:rPr>
              <a:t> Nodes</a:t>
            </a:r>
            <a:endParaRPr lang="en-US" sz="2200" dirty="0" smtClean="0">
              <a:solidFill>
                <a:schemeClr val="tx1"/>
              </a:solidFill>
            </a:endParaRPr>
          </a:p>
        </p:txBody>
      </p:sp>
      <p:sp>
        <p:nvSpPr>
          <p:cNvPr id="15" name="Rectangular Callout 14"/>
          <p:cNvSpPr/>
          <p:nvPr/>
        </p:nvSpPr>
        <p:spPr>
          <a:xfrm>
            <a:off x="8904312" y="4653136"/>
            <a:ext cx="2800074" cy="1440160"/>
          </a:xfrm>
          <a:prstGeom prst="wedgeRectCallout">
            <a:avLst>
              <a:gd name="adj1" fmla="val -148364"/>
              <a:gd name="adj2" fmla="val 4766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Now we a </a:t>
            </a:r>
            <a:r>
              <a:rPr lang="en-US" dirty="0" err="1" smtClean="0">
                <a:solidFill>
                  <a:schemeClr val="tx1"/>
                </a:solidFill>
              </a:rPr>
              <a:t>Elasticsearch</a:t>
            </a:r>
            <a:r>
              <a:rPr lang="en-US" dirty="0" smtClean="0">
                <a:solidFill>
                  <a:schemeClr val="tx1"/>
                </a:solidFill>
              </a:rPr>
              <a:t> Cluster!</a:t>
            </a:r>
          </a:p>
          <a:p>
            <a:pPr algn="ctr"/>
            <a:r>
              <a:rPr lang="en-US" sz="2400" b="1" i="1" dirty="0" smtClean="0">
                <a:solidFill>
                  <a:schemeClr val="tx1"/>
                </a:solidFill>
              </a:rPr>
              <a:t>So </a:t>
            </a:r>
            <a:r>
              <a:rPr lang="en-US" sz="2400" b="1" i="1" dirty="0" err="1" smtClean="0">
                <a:solidFill>
                  <a:schemeClr val="tx1"/>
                </a:solidFill>
              </a:rPr>
              <a:t>so</a:t>
            </a:r>
            <a:r>
              <a:rPr lang="en-US" sz="2400" b="1" i="1" dirty="0" smtClean="0">
                <a:solidFill>
                  <a:schemeClr val="tx1"/>
                </a:solidFill>
              </a:rPr>
              <a:t> </a:t>
            </a:r>
            <a:r>
              <a:rPr lang="en-US" sz="2400" b="1" i="1" dirty="0" err="1" smtClean="0">
                <a:solidFill>
                  <a:schemeClr val="tx1"/>
                </a:solidFill>
              </a:rPr>
              <a:t>so</a:t>
            </a:r>
            <a:r>
              <a:rPr lang="en-US" sz="2400" b="1" i="1" dirty="0" smtClean="0">
                <a:solidFill>
                  <a:schemeClr val="tx1"/>
                </a:solidFill>
              </a:rPr>
              <a:t> easy~!</a:t>
            </a:r>
            <a:endParaRPr lang="en-US" sz="2400" b="1" i="1" dirty="0">
              <a:solidFill>
                <a:srgbClr val="FF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2170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Delete Index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04" y="2996952"/>
            <a:ext cx="7410450" cy="3286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816" y="1844824"/>
            <a:ext cx="4380073" cy="8640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504" y="1888232"/>
            <a:ext cx="2495247" cy="44668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342138" y="4941168"/>
            <a:ext cx="3024336" cy="87858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ular Callout 15"/>
          <p:cNvSpPr/>
          <p:nvPr/>
        </p:nvSpPr>
        <p:spPr>
          <a:xfrm>
            <a:off x="9192344" y="4653136"/>
            <a:ext cx="2512042" cy="1440160"/>
          </a:xfrm>
          <a:prstGeom prst="wedgeRectCallout">
            <a:avLst>
              <a:gd name="adj1" fmla="val -116293"/>
              <a:gd name="adj2" fmla="val 8129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sz="2400" b="1" dirty="0" smtClean="0">
                <a:solidFill>
                  <a:srgbClr val="FFC000"/>
                </a:solidFill>
              </a:rPr>
              <a:t>Index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is deleted!!</a:t>
            </a:r>
            <a:endParaRPr lang="en-US" sz="2400" b="1" i="1" dirty="0">
              <a:solidFill>
                <a:srgbClr val="FF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10953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Document, Source code &amp; Training Video (6/6)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4000" y="1602316"/>
            <a:ext cx="7560840" cy="448072"/>
          </a:xfrm>
        </p:spPr>
        <p:txBody>
          <a:bodyPr>
            <a:noAutofit/>
          </a:bodyPr>
          <a:lstStyle/>
          <a:p>
            <a:r>
              <a:rPr lang="en-US" sz="2800" dirty="0" smtClean="0"/>
              <a:t>https://github.com/erhwenkuo/PracticalCoding</a:t>
            </a:r>
            <a:endParaRPr sz="2800" dirty="0"/>
          </a:p>
        </p:txBody>
      </p:sp>
      <p:pic>
        <p:nvPicPr>
          <p:cNvPr id="1026" name="Picture 2" descr="https://camo.githubusercontent.com/a46e11f1754269d31b848b450856d081a1b02461/68747470733a2f2f662e636c6f75642e6769746875622e636f6d2f6173736574732f32383831382f313633323038372f38353063613031612d353737322d313165332d386565652d3230613131636136353334662e706e6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116" y="2348880"/>
            <a:ext cx="922859" cy="92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6474" y="2204864"/>
            <a:ext cx="6227838" cy="45365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0811" y="1961528"/>
            <a:ext cx="1639775" cy="47661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502627" y="6237312"/>
            <a:ext cx="1273893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61587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490" y="2996952"/>
            <a:ext cx="10226253" cy="8421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 a “Document” under a specific “Type”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15" name="Rectangular Callout 14"/>
          <p:cNvSpPr/>
          <p:nvPr/>
        </p:nvSpPr>
        <p:spPr>
          <a:xfrm>
            <a:off x="8875669" y="4249229"/>
            <a:ext cx="2800074" cy="1080857"/>
          </a:xfrm>
          <a:prstGeom prst="wedgeRectCallout">
            <a:avLst>
              <a:gd name="adj1" fmla="val -20820"/>
              <a:gd name="adj2" fmla="val -9902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“</a:t>
            </a:r>
            <a:r>
              <a:rPr lang="en-US" sz="2400" b="1" dirty="0" smtClean="0">
                <a:solidFill>
                  <a:srgbClr val="FFC000"/>
                </a:solidFill>
              </a:rPr>
              <a:t>Type</a:t>
            </a:r>
            <a:r>
              <a:rPr lang="en-US" dirty="0" smtClean="0">
                <a:solidFill>
                  <a:schemeClr val="tx1"/>
                </a:solidFill>
              </a:rPr>
              <a:t>” is similar to “</a:t>
            </a:r>
            <a:r>
              <a:rPr lang="en-US" sz="2400" b="1" dirty="0" smtClean="0">
                <a:solidFill>
                  <a:srgbClr val="FFC000"/>
                </a:solidFill>
              </a:rPr>
              <a:t>Table</a:t>
            </a:r>
            <a:r>
              <a:rPr lang="en-US" dirty="0" smtClean="0">
                <a:solidFill>
                  <a:schemeClr val="tx1"/>
                </a:solidFill>
              </a:rPr>
              <a:t>” in </a:t>
            </a:r>
            <a:r>
              <a:rPr lang="en-US" dirty="0" err="1" smtClean="0">
                <a:solidFill>
                  <a:schemeClr val="tx1"/>
                </a:solidFill>
              </a:rPr>
              <a:t>RelationDB</a:t>
            </a:r>
            <a:endParaRPr lang="en-US" sz="2400" b="1" i="1" dirty="0">
              <a:solidFill>
                <a:srgbClr val="FF6699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490" y="2140628"/>
            <a:ext cx="2495247" cy="4466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7261" y="4181603"/>
            <a:ext cx="6855417" cy="2376264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7536160" y="3623090"/>
            <a:ext cx="108012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688288" y="3623090"/>
            <a:ext cx="216024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0992544" y="3623090"/>
            <a:ext cx="36004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ular Callout 30"/>
          <p:cNvSpPr/>
          <p:nvPr/>
        </p:nvSpPr>
        <p:spPr>
          <a:xfrm>
            <a:off x="8767729" y="1600200"/>
            <a:ext cx="2800074" cy="1080857"/>
          </a:xfrm>
          <a:prstGeom prst="wedgeRectCallout">
            <a:avLst>
              <a:gd name="adj1" fmla="val 35250"/>
              <a:gd name="adj2" fmla="val 10050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“</a:t>
            </a:r>
            <a:r>
              <a:rPr lang="en-US" sz="2400" b="1" dirty="0" err="1" smtClean="0">
                <a:solidFill>
                  <a:srgbClr val="FFC000"/>
                </a:solidFill>
              </a:rPr>
              <a:t>Document.Id</a:t>
            </a:r>
            <a:r>
              <a:rPr lang="en-US" dirty="0" smtClean="0">
                <a:solidFill>
                  <a:schemeClr val="tx1"/>
                </a:solidFill>
              </a:rPr>
              <a:t>” is the unique Id to identify each document</a:t>
            </a:r>
            <a:endParaRPr lang="en-US" sz="2400" b="1" i="1" dirty="0">
              <a:solidFill>
                <a:srgbClr val="FF6699"/>
              </a:solidFill>
            </a:endParaRPr>
          </a:p>
        </p:txBody>
      </p:sp>
      <p:sp>
        <p:nvSpPr>
          <p:cNvPr id="32" name="Rectangular Callout 31"/>
          <p:cNvSpPr/>
          <p:nvPr/>
        </p:nvSpPr>
        <p:spPr>
          <a:xfrm>
            <a:off x="8875669" y="5477010"/>
            <a:ext cx="2800074" cy="1080857"/>
          </a:xfrm>
          <a:prstGeom prst="wedgeRectCallout">
            <a:avLst>
              <a:gd name="adj1" fmla="val -75548"/>
              <a:gd name="adj2" fmla="val -2488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The content of a “</a:t>
            </a:r>
            <a:r>
              <a:rPr lang="en-US" sz="2400" b="1" dirty="0" smtClean="0">
                <a:solidFill>
                  <a:srgbClr val="FFC000"/>
                </a:solidFill>
              </a:rPr>
              <a:t>Document</a:t>
            </a:r>
            <a:r>
              <a:rPr lang="en-US" dirty="0" smtClean="0">
                <a:solidFill>
                  <a:schemeClr val="tx1"/>
                </a:solidFill>
              </a:rPr>
              <a:t>”</a:t>
            </a:r>
            <a:endParaRPr lang="en-US" sz="2400" b="1" i="1" dirty="0">
              <a:solidFill>
                <a:srgbClr val="FF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60902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24" y="2132856"/>
            <a:ext cx="10858500" cy="4429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 a “Document”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15" name="Rectangular Callout 14"/>
          <p:cNvSpPr/>
          <p:nvPr/>
        </p:nvSpPr>
        <p:spPr>
          <a:xfrm>
            <a:off x="7618260" y="4868864"/>
            <a:ext cx="2736304" cy="1358008"/>
          </a:xfrm>
          <a:prstGeom prst="wedgeRectCallout">
            <a:avLst>
              <a:gd name="adj1" fmla="val -54706"/>
              <a:gd name="adj2" fmla="val -6989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Unber</a:t>
            </a:r>
            <a:r>
              <a:rPr lang="en-US" sz="2400" b="1" dirty="0" smtClean="0">
                <a:solidFill>
                  <a:schemeClr val="tx1"/>
                </a:solidFill>
              </a:rPr>
              <a:t> “</a:t>
            </a:r>
            <a:r>
              <a:rPr lang="en-US" sz="2400" b="1" dirty="0" smtClean="0">
                <a:solidFill>
                  <a:srgbClr val="FFC000"/>
                </a:solidFill>
              </a:rPr>
              <a:t>Browser</a:t>
            </a:r>
            <a:r>
              <a:rPr lang="en-US" sz="2400" b="1" dirty="0" smtClean="0">
                <a:solidFill>
                  <a:schemeClr val="tx1"/>
                </a:solidFill>
              </a:rPr>
              <a:t>” tab, we can search document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935760" y="3747618"/>
            <a:ext cx="7776864" cy="85690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8099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803" y="4280103"/>
            <a:ext cx="4413999" cy="24454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490" y="3010451"/>
            <a:ext cx="10364447" cy="8918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a “Document”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15" name="Rectangular Callout 14"/>
          <p:cNvSpPr/>
          <p:nvPr/>
        </p:nvSpPr>
        <p:spPr>
          <a:xfrm>
            <a:off x="8875669" y="4249229"/>
            <a:ext cx="2800074" cy="1080857"/>
          </a:xfrm>
          <a:prstGeom prst="wedgeRectCallout">
            <a:avLst>
              <a:gd name="adj1" fmla="val -20820"/>
              <a:gd name="adj2" fmla="val -9902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“</a:t>
            </a:r>
            <a:r>
              <a:rPr lang="en-US" sz="2400" b="1" dirty="0" smtClean="0">
                <a:solidFill>
                  <a:srgbClr val="FFC000"/>
                </a:solidFill>
              </a:rPr>
              <a:t>Type</a:t>
            </a:r>
            <a:r>
              <a:rPr lang="en-US" dirty="0" smtClean="0">
                <a:solidFill>
                  <a:schemeClr val="tx1"/>
                </a:solidFill>
              </a:rPr>
              <a:t>” is similar to “</a:t>
            </a:r>
            <a:r>
              <a:rPr lang="en-US" sz="2400" b="1" dirty="0" smtClean="0">
                <a:solidFill>
                  <a:srgbClr val="FFC000"/>
                </a:solidFill>
              </a:rPr>
              <a:t>Table</a:t>
            </a:r>
            <a:r>
              <a:rPr lang="en-US" dirty="0" smtClean="0">
                <a:solidFill>
                  <a:schemeClr val="tx1"/>
                </a:solidFill>
              </a:rPr>
              <a:t>” in </a:t>
            </a:r>
            <a:r>
              <a:rPr lang="en-US" dirty="0" err="1" smtClean="0">
                <a:solidFill>
                  <a:schemeClr val="tx1"/>
                </a:solidFill>
              </a:rPr>
              <a:t>RelationDB</a:t>
            </a:r>
            <a:endParaRPr lang="en-US" sz="2400" b="1" i="1" dirty="0">
              <a:solidFill>
                <a:srgbClr val="FF6699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9490" y="2140628"/>
            <a:ext cx="2495247" cy="446680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7680176" y="3717032"/>
            <a:ext cx="108012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832304" y="3717032"/>
            <a:ext cx="216024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1136560" y="3717032"/>
            <a:ext cx="36004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ular Callout 30"/>
          <p:cNvSpPr/>
          <p:nvPr/>
        </p:nvSpPr>
        <p:spPr>
          <a:xfrm>
            <a:off x="8767729" y="1600200"/>
            <a:ext cx="2800074" cy="1080857"/>
          </a:xfrm>
          <a:prstGeom prst="wedgeRectCallout">
            <a:avLst>
              <a:gd name="adj1" fmla="val 35250"/>
              <a:gd name="adj2" fmla="val 10050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“</a:t>
            </a:r>
            <a:r>
              <a:rPr lang="en-US" sz="2400" b="1" dirty="0" err="1" smtClean="0">
                <a:solidFill>
                  <a:srgbClr val="FFC000"/>
                </a:solidFill>
              </a:rPr>
              <a:t>Document.Id</a:t>
            </a:r>
            <a:r>
              <a:rPr lang="en-US" dirty="0" smtClean="0">
                <a:solidFill>
                  <a:schemeClr val="tx1"/>
                </a:solidFill>
              </a:rPr>
              <a:t>” is the unique Id to identify each document</a:t>
            </a:r>
            <a:endParaRPr lang="en-US" sz="2400" b="1" i="1" dirty="0">
              <a:solidFill>
                <a:srgbClr val="FF6699"/>
              </a:solidFill>
            </a:endParaRPr>
          </a:p>
        </p:txBody>
      </p:sp>
      <p:sp>
        <p:nvSpPr>
          <p:cNvPr id="32" name="Rectangular Callout 31"/>
          <p:cNvSpPr/>
          <p:nvPr/>
        </p:nvSpPr>
        <p:spPr>
          <a:xfrm>
            <a:off x="8875669" y="5477010"/>
            <a:ext cx="2800074" cy="1080857"/>
          </a:xfrm>
          <a:prstGeom prst="wedgeRectCallout">
            <a:avLst>
              <a:gd name="adj1" fmla="val -94209"/>
              <a:gd name="adj2" fmla="val -415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The content of a “</a:t>
            </a:r>
            <a:r>
              <a:rPr lang="en-US" sz="2400" b="1" dirty="0" smtClean="0">
                <a:solidFill>
                  <a:srgbClr val="FFC000"/>
                </a:solidFill>
              </a:rPr>
              <a:t>Document</a:t>
            </a:r>
            <a:r>
              <a:rPr lang="en-US" dirty="0" smtClean="0">
                <a:solidFill>
                  <a:schemeClr val="tx1"/>
                </a:solidFill>
              </a:rPr>
              <a:t>” return by </a:t>
            </a:r>
            <a:r>
              <a:rPr lang="en-US" dirty="0" err="1" smtClean="0">
                <a:solidFill>
                  <a:schemeClr val="tx1"/>
                </a:solidFill>
              </a:rPr>
              <a:t>Elasticsearch</a:t>
            </a:r>
            <a:endParaRPr lang="en-US" sz="2400" b="1" i="1" dirty="0">
              <a:solidFill>
                <a:srgbClr val="FF6699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9490" y="4280103"/>
            <a:ext cx="2290667" cy="66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8878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490" y="4047521"/>
            <a:ext cx="4269934" cy="25103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490" y="2996952"/>
            <a:ext cx="10226253" cy="8421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a “Document”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15" name="Rectangular Callout 14"/>
          <p:cNvSpPr/>
          <p:nvPr/>
        </p:nvSpPr>
        <p:spPr>
          <a:xfrm>
            <a:off x="8875669" y="4249229"/>
            <a:ext cx="2800074" cy="1080857"/>
          </a:xfrm>
          <a:prstGeom prst="wedgeRectCallout">
            <a:avLst>
              <a:gd name="adj1" fmla="val -20820"/>
              <a:gd name="adj2" fmla="val -9902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“</a:t>
            </a:r>
            <a:r>
              <a:rPr lang="en-US" sz="2400" b="1" dirty="0" smtClean="0">
                <a:solidFill>
                  <a:srgbClr val="FFC000"/>
                </a:solidFill>
              </a:rPr>
              <a:t>Type</a:t>
            </a:r>
            <a:r>
              <a:rPr lang="en-US" dirty="0" smtClean="0">
                <a:solidFill>
                  <a:schemeClr val="tx1"/>
                </a:solidFill>
              </a:rPr>
              <a:t>” is similar to “</a:t>
            </a:r>
            <a:r>
              <a:rPr lang="en-US" sz="2400" b="1" dirty="0" smtClean="0">
                <a:solidFill>
                  <a:srgbClr val="FFC000"/>
                </a:solidFill>
              </a:rPr>
              <a:t>Table</a:t>
            </a:r>
            <a:r>
              <a:rPr lang="en-US" dirty="0" smtClean="0">
                <a:solidFill>
                  <a:schemeClr val="tx1"/>
                </a:solidFill>
              </a:rPr>
              <a:t>” in </a:t>
            </a:r>
            <a:r>
              <a:rPr lang="en-US" dirty="0" err="1" smtClean="0">
                <a:solidFill>
                  <a:schemeClr val="tx1"/>
                </a:solidFill>
              </a:rPr>
              <a:t>RelationDB</a:t>
            </a:r>
            <a:endParaRPr lang="en-US" sz="2400" b="1" i="1" dirty="0">
              <a:solidFill>
                <a:srgbClr val="FF6699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9490" y="2140628"/>
            <a:ext cx="2495247" cy="446680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7536160" y="3623090"/>
            <a:ext cx="108012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688288" y="3623090"/>
            <a:ext cx="216024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0992544" y="3623090"/>
            <a:ext cx="36004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ular Callout 30"/>
          <p:cNvSpPr/>
          <p:nvPr/>
        </p:nvSpPr>
        <p:spPr>
          <a:xfrm>
            <a:off x="8767729" y="1600200"/>
            <a:ext cx="2800074" cy="1080857"/>
          </a:xfrm>
          <a:prstGeom prst="wedgeRectCallout">
            <a:avLst>
              <a:gd name="adj1" fmla="val 35250"/>
              <a:gd name="adj2" fmla="val 10050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“</a:t>
            </a:r>
            <a:r>
              <a:rPr lang="en-US" sz="2400" b="1" dirty="0" err="1" smtClean="0">
                <a:solidFill>
                  <a:srgbClr val="FFC000"/>
                </a:solidFill>
              </a:rPr>
              <a:t>Document.Id</a:t>
            </a:r>
            <a:r>
              <a:rPr lang="en-US" dirty="0" smtClean="0">
                <a:solidFill>
                  <a:schemeClr val="tx1"/>
                </a:solidFill>
              </a:rPr>
              <a:t>” is the unique Id to identify each document</a:t>
            </a:r>
            <a:endParaRPr lang="en-US" sz="2400" b="1" i="1" dirty="0">
              <a:solidFill>
                <a:srgbClr val="FF6699"/>
              </a:solidFill>
            </a:endParaRPr>
          </a:p>
        </p:txBody>
      </p:sp>
      <p:sp>
        <p:nvSpPr>
          <p:cNvPr id="32" name="Rectangular Callout 31"/>
          <p:cNvSpPr/>
          <p:nvPr/>
        </p:nvSpPr>
        <p:spPr>
          <a:xfrm>
            <a:off x="5976648" y="5302694"/>
            <a:ext cx="2800074" cy="1080857"/>
          </a:xfrm>
          <a:prstGeom prst="wedgeRectCallout">
            <a:avLst>
              <a:gd name="adj1" fmla="val -121617"/>
              <a:gd name="adj2" fmla="val -711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The “</a:t>
            </a:r>
            <a:r>
              <a:rPr lang="en-US" sz="2400" b="1" dirty="0" smtClean="0">
                <a:solidFill>
                  <a:srgbClr val="FFC000"/>
                </a:solidFill>
              </a:rPr>
              <a:t>version no</a:t>
            </a:r>
            <a:r>
              <a:rPr lang="en-US" dirty="0" smtClean="0">
                <a:solidFill>
                  <a:schemeClr val="tx1"/>
                </a:solidFill>
              </a:rPr>
              <a:t>.” of document is incremental if it got updated!!</a:t>
            </a:r>
            <a:endParaRPr lang="en-US" sz="2400" b="1" i="1" dirty="0">
              <a:solidFill>
                <a:srgbClr val="FF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31409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“Document”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490" y="1698207"/>
            <a:ext cx="2495247" cy="4466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081" y="3968720"/>
            <a:ext cx="8238575" cy="5917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7166" y="3127958"/>
            <a:ext cx="6557306" cy="5672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2081" y="2264911"/>
            <a:ext cx="5666456" cy="6144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175" y="4963192"/>
            <a:ext cx="3102124" cy="1706168"/>
          </a:xfrm>
          <a:prstGeom prst="rect">
            <a:avLst/>
          </a:prstGeom>
        </p:spPr>
      </p:pic>
      <p:sp>
        <p:nvSpPr>
          <p:cNvPr id="17" name="Rectangular Callout 16"/>
          <p:cNvSpPr/>
          <p:nvPr/>
        </p:nvSpPr>
        <p:spPr>
          <a:xfrm>
            <a:off x="864501" y="2800668"/>
            <a:ext cx="2016224" cy="1080857"/>
          </a:xfrm>
          <a:prstGeom prst="wedgeRectCallout">
            <a:avLst>
              <a:gd name="adj1" fmla="val 67572"/>
              <a:gd name="adj2" fmla="val 8353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Control Searching Scope base on URL</a:t>
            </a:r>
            <a:endParaRPr lang="en-US" sz="2400" b="1" i="1" dirty="0">
              <a:solidFill>
                <a:srgbClr val="FF6699"/>
              </a:solidFill>
            </a:endParaRPr>
          </a:p>
        </p:txBody>
      </p:sp>
      <p:sp>
        <p:nvSpPr>
          <p:cNvPr id="9" name="Left Brace 8"/>
          <p:cNvSpPr/>
          <p:nvPr/>
        </p:nvSpPr>
        <p:spPr>
          <a:xfrm>
            <a:off x="3330033" y="2338917"/>
            <a:ext cx="394050" cy="2221524"/>
          </a:xfrm>
          <a:prstGeom prst="leftBrac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ular Callout 18"/>
          <p:cNvSpPr/>
          <p:nvPr/>
        </p:nvSpPr>
        <p:spPr>
          <a:xfrm>
            <a:off x="5861538" y="4898646"/>
            <a:ext cx="5058998" cy="1554690"/>
          </a:xfrm>
          <a:prstGeom prst="wedgeRectCallout">
            <a:avLst>
              <a:gd name="adj1" fmla="val -78016"/>
              <a:gd name="adj2" fmla="val 12166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Elasticsearch</a:t>
            </a:r>
            <a:r>
              <a:rPr lang="en-US" dirty="0" smtClean="0">
                <a:solidFill>
                  <a:schemeClr val="tx1"/>
                </a:solidFill>
              </a:rPr>
              <a:t> has very rich Search/Query DSL for document searching. Check below URL for details:</a:t>
            </a:r>
          </a:p>
          <a:p>
            <a:pPr algn="ctr"/>
            <a:r>
              <a:rPr lang="en-US" sz="2000" b="1" i="1" dirty="0">
                <a:solidFill>
                  <a:srgbClr val="FFC000"/>
                </a:solidFill>
              </a:rPr>
              <a:t>http://www.elasticsearch.org/guide/en/elasticsearch/reference/current/query-dsl.html</a:t>
            </a:r>
          </a:p>
        </p:txBody>
      </p:sp>
    </p:spTree>
    <p:extLst>
      <p:ext uri="{BB962C8B-B14F-4D97-AF65-F5344CB8AC3E}">
        <p14:creationId xmlns:p14="http://schemas.microsoft.com/office/powerpoint/2010/main" val="29613034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00" y="1684802"/>
            <a:ext cx="6016677" cy="5112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Result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19" name="Rectangular Callout 18"/>
          <p:cNvSpPr/>
          <p:nvPr/>
        </p:nvSpPr>
        <p:spPr>
          <a:xfrm>
            <a:off x="8405416" y="2132856"/>
            <a:ext cx="3618838" cy="1554690"/>
          </a:xfrm>
          <a:prstGeom prst="wedgeRectCallout">
            <a:avLst>
              <a:gd name="adj1" fmla="val -58614"/>
              <a:gd name="adj2" fmla="val 31071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The documents which hits the searching query will be located under “</a:t>
            </a:r>
            <a:r>
              <a:rPr lang="en-US" sz="2400" b="1" dirty="0" smtClean="0">
                <a:solidFill>
                  <a:srgbClr val="FFC000"/>
                </a:solidFill>
              </a:rPr>
              <a:t>hits/hits</a:t>
            </a:r>
            <a:r>
              <a:rPr lang="en-US" dirty="0" smtClean="0">
                <a:solidFill>
                  <a:schemeClr val="tx1"/>
                </a:solidFill>
              </a:rPr>
              <a:t>”</a:t>
            </a:r>
            <a:endParaRPr lang="en-US" sz="2000" b="1" i="1" dirty="0">
              <a:solidFill>
                <a:srgbClr val="FFC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15681" y="3053050"/>
            <a:ext cx="4896544" cy="275221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ular Callout 13"/>
          <p:cNvSpPr/>
          <p:nvPr/>
        </p:nvSpPr>
        <p:spPr>
          <a:xfrm>
            <a:off x="333891" y="4725144"/>
            <a:ext cx="2185508" cy="1554690"/>
          </a:xfrm>
          <a:prstGeom prst="wedgeRectCallout">
            <a:avLst>
              <a:gd name="adj1" fmla="val 67375"/>
              <a:gd name="adj2" fmla="val 63435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How long it takes to calculate the result (in </a:t>
            </a:r>
            <a:r>
              <a:rPr lang="en-US" sz="2400" b="1" dirty="0" err="1" smtClean="0">
                <a:solidFill>
                  <a:srgbClr val="FFC000"/>
                </a:solidFill>
              </a:rPr>
              <a:t>milli</a:t>
            </a:r>
            <a:r>
              <a:rPr lang="en-US" sz="2400" b="1" dirty="0" smtClean="0">
                <a:solidFill>
                  <a:srgbClr val="FFC000"/>
                </a:solidFill>
              </a:rPr>
              <a:t>-seconds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sz="2000" b="1" i="1" dirty="0">
              <a:solidFill>
                <a:srgbClr val="FFC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999656" y="6453337"/>
            <a:ext cx="720080" cy="21602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78597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490" y="3037822"/>
            <a:ext cx="9970186" cy="8232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Delete a “Document”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15" name="Rectangular Callout 14"/>
          <p:cNvSpPr/>
          <p:nvPr/>
        </p:nvSpPr>
        <p:spPr>
          <a:xfrm>
            <a:off x="8875669" y="4249229"/>
            <a:ext cx="2800074" cy="1080857"/>
          </a:xfrm>
          <a:prstGeom prst="wedgeRectCallout">
            <a:avLst>
              <a:gd name="adj1" fmla="val -20820"/>
              <a:gd name="adj2" fmla="val -9902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“</a:t>
            </a:r>
            <a:r>
              <a:rPr lang="en-US" sz="2400" b="1" dirty="0" smtClean="0">
                <a:solidFill>
                  <a:srgbClr val="FFC000"/>
                </a:solidFill>
              </a:rPr>
              <a:t>Type</a:t>
            </a:r>
            <a:r>
              <a:rPr lang="en-US" dirty="0" smtClean="0">
                <a:solidFill>
                  <a:schemeClr val="tx1"/>
                </a:solidFill>
              </a:rPr>
              <a:t>” is similar to “</a:t>
            </a:r>
            <a:r>
              <a:rPr lang="en-US" sz="2400" b="1" dirty="0" smtClean="0">
                <a:solidFill>
                  <a:srgbClr val="FFC000"/>
                </a:solidFill>
              </a:rPr>
              <a:t>Table</a:t>
            </a:r>
            <a:r>
              <a:rPr lang="en-US" dirty="0" smtClean="0">
                <a:solidFill>
                  <a:schemeClr val="tx1"/>
                </a:solidFill>
              </a:rPr>
              <a:t>” in </a:t>
            </a:r>
            <a:r>
              <a:rPr lang="en-US" dirty="0" err="1" smtClean="0">
                <a:solidFill>
                  <a:schemeClr val="tx1"/>
                </a:solidFill>
              </a:rPr>
              <a:t>RelationDB</a:t>
            </a:r>
            <a:endParaRPr lang="en-US" sz="2400" b="1" i="1" dirty="0">
              <a:solidFill>
                <a:srgbClr val="FF6699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490" y="2140628"/>
            <a:ext cx="2495247" cy="446680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7536160" y="3623090"/>
            <a:ext cx="108012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688288" y="3623090"/>
            <a:ext cx="216024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0992544" y="3623090"/>
            <a:ext cx="36004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ular Callout 30"/>
          <p:cNvSpPr/>
          <p:nvPr/>
        </p:nvSpPr>
        <p:spPr>
          <a:xfrm>
            <a:off x="8767729" y="1600200"/>
            <a:ext cx="2800074" cy="1080857"/>
          </a:xfrm>
          <a:prstGeom prst="wedgeRectCallout">
            <a:avLst>
              <a:gd name="adj1" fmla="val 35250"/>
              <a:gd name="adj2" fmla="val 10050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“</a:t>
            </a:r>
            <a:r>
              <a:rPr lang="en-US" sz="2400" b="1" dirty="0" err="1" smtClean="0">
                <a:solidFill>
                  <a:srgbClr val="FFC000"/>
                </a:solidFill>
              </a:rPr>
              <a:t>Document.Id</a:t>
            </a:r>
            <a:r>
              <a:rPr lang="en-US" dirty="0" smtClean="0">
                <a:solidFill>
                  <a:schemeClr val="tx1"/>
                </a:solidFill>
              </a:rPr>
              <a:t>” is the unique Id to identify each document</a:t>
            </a:r>
            <a:endParaRPr lang="en-US" sz="2400" b="1" i="1" dirty="0">
              <a:solidFill>
                <a:srgbClr val="FF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2237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10260632" cy="2743200"/>
          </a:xfrm>
        </p:spPr>
        <p:txBody>
          <a:bodyPr/>
          <a:lstStyle/>
          <a:p>
            <a:r>
              <a:rPr lang="en-US" dirty="0" err="1"/>
              <a:t>Elasticsearch</a:t>
            </a:r>
            <a:r>
              <a:rPr lang="en-US" dirty="0"/>
              <a:t> in action using </a:t>
            </a:r>
            <a:r>
              <a:rPr lang="en-US" dirty="0" err="1"/>
              <a:t>Stackoverflow</a:t>
            </a:r>
            <a:r>
              <a:rPr lang="en-US" dirty="0"/>
              <a:t> </a:t>
            </a:r>
            <a:r>
              <a:rPr lang="en-US" dirty="0" err="1"/>
              <a:t>Datadump</a:t>
            </a:r>
            <a:endParaRPr lang="en-US" dirty="0"/>
          </a:p>
        </p:txBody>
      </p:sp>
      <p:pic>
        <p:nvPicPr>
          <p:cNvPr id="4" name="Picture 4" descr="https://www.prodpad.com/wp-content/uploads/2013/01/elasticsearch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89010"/>
            <a:ext cx="1944216" cy="6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www.logoeps.net/wp-content/uploads/2013/06/stackoverflow_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808" y="1206944"/>
            <a:ext cx="2808312" cy="63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38738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860" y="3230431"/>
            <a:ext cx="5985638" cy="33669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Setup – </a:t>
            </a:r>
            <a:r>
              <a:rPr lang="en-US" dirty="0" err="1" smtClean="0"/>
              <a:t>Elasticsearch</a:t>
            </a:r>
            <a:r>
              <a:rPr lang="en-US" dirty="0" smtClean="0"/>
              <a:t> C# Client</a:t>
            </a:r>
            <a:endParaRPr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1524000" y="1938536"/>
            <a:ext cx="6732240" cy="46588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Use </a:t>
            </a:r>
            <a:r>
              <a:rPr lang="en-US" dirty="0" err="1" smtClean="0"/>
              <a:t>NuGet</a:t>
            </a:r>
            <a:r>
              <a:rPr lang="en-US" dirty="0" smtClean="0"/>
              <a:t> to search </a:t>
            </a:r>
            <a:r>
              <a:rPr lang="en-US" dirty="0" smtClean="0"/>
              <a:t>“</a:t>
            </a:r>
            <a:r>
              <a:rPr lang="en-US" b="1" dirty="0" smtClean="0">
                <a:solidFill>
                  <a:srgbClr val="FF0000"/>
                </a:solidFill>
              </a:rPr>
              <a:t>NEST</a:t>
            </a:r>
            <a:r>
              <a:rPr lang="en-US" dirty="0" smtClean="0"/>
              <a:t>” </a:t>
            </a:r>
            <a:r>
              <a:rPr lang="en-US" dirty="0" smtClean="0"/>
              <a:t>(C# </a:t>
            </a:r>
            <a:r>
              <a:rPr lang="en-US" dirty="0" smtClean="0"/>
              <a:t> </a:t>
            </a:r>
            <a:r>
              <a:rPr lang="en-US" dirty="0" err="1" smtClean="0"/>
              <a:t>elasticsearch</a:t>
            </a:r>
            <a:r>
              <a:rPr lang="en-US" dirty="0" smtClean="0"/>
              <a:t> client</a:t>
            </a:r>
            <a:r>
              <a:rPr lang="en-US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Click “Install”</a:t>
            </a:r>
          </a:p>
          <a:p>
            <a:pPr marL="822960" lvl="1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7959334" y="4267944"/>
            <a:ext cx="720080" cy="1177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287688" y="3645024"/>
            <a:ext cx="2183547" cy="5509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312" y="3832076"/>
            <a:ext cx="2975174" cy="135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82932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 (</a:t>
            </a:r>
            <a:r>
              <a:rPr lang="en-US" dirty="0" err="1" smtClean="0"/>
              <a:t>Elasticsearch</a:t>
            </a:r>
            <a:r>
              <a:rPr lang="en-US" dirty="0" smtClean="0"/>
              <a:t> C# client)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9324528" cy="4555703"/>
          </a:xfrm>
        </p:spPr>
        <p:txBody>
          <a:bodyPr>
            <a:normAutofit/>
          </a:bodyPr>
          <a:lstStyle/>
          <a:p>
            <a:r>
              <a:rPr lang="en-US" sz="2200" dirty="0" smtClean="0">
                <a:solidFill>
                  <a:srgbClr val="0070C0"/>
                </a:solidFill>
              </a:rPr>
              <a:t>NEST</a:t>
            </a:r>
            <a:r>
              <a:rPr lang="en-US" sz="2200" dirty="0" smtClean="0">
                <a:solidFill>
                  <a:schemeClr val="tx1"/>
                </a:solidFill>
              </a:rPr>
              <a:t> provides very friendly C# interfaces to interact with </a:t>
            </a:r>
            <a:r>
              <a:rPr lang="en-US" sz="2200" dirty="0" err="1" smtClean="0">
                <a:solidFill>
                  <a:schemeClr val="tx1"/>
                </a:solidFill>
              </a:rPr>
              <a:t>Elasticseach</a:t>
            </a:r>
            <a:r>
              <a:rPr lang="en-US" sz="2200" dirty="0" smtClean="0">
                <a:solidFill>
                  <a:schemeClr val="tx1"/>
                </a:solidFill>
              </a:rPr>
              <a:t>, also there are many sample codes in its web site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http://nest.azurewebsites.net/</a:t>
            </a:r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004" y="3295553"/>
            <a:ext cx="4680520" cy="331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63338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Training Session Document, Source code &amp; Training Video (5/6)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3143672" y="1934522"/>
            <a:ext cx="6048672" cy="448072"/>
          </a:xfrm>
        </p:spPr>
        <p:txBody>
          <a:bodyPr>
            <a:noAutofit/>
          </a:bodyPr>
          <a:lstStyle/>
          <a:p>
            <a:r>
              <a:rPr lang="en-US" sz="2800" dirty="0"/>
              <a:t>https://</a:t>
            </a:r>
            <a:r>
              <a:rPr lang="en-US" sz="2800" dirty="0" smtClean="0"/>
              <a:t>www.youtube.com/watch?v=Xfu4EVBdBKo</a:t>
            </a:r>
            <a:endParaRPr sz="2800" dirty="0"/>
          </a:p>
        </p:txBody>
      </p:sp>
      <p:pic>
        <p:nvPicPr>
          <p:cNvPr id="8" name="Picture 4" descr="http://upload.wikimedia.org/wikipedia/commons/thumb/4/40/Youtube_icon.svg/256px-Youtube_icon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1839722"/>
            <a:ext cx="1085744" cy="108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encrypted-tbn3.gstatic.com/images?q=tbn:ANd9GcTFPSuMHHKekso92wigCqSU6YehSje5aNQFaYw6SBaTaIv_Uvc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3524595"/>
            <a:ext cx="3744416" cy="101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13"/>
          <p:cNvSpPr txBox="1">
            <a:spLocks/>
          </p:cNvSpPr>
          <p:nvPr/>
        </p:nvSpPr>
        <p:spPr>
          <a:xfrm>
            <a:off x="3143672" y="4725144"/>
            <a:ext cx="6048672" cy="4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http://www.slideshare.net/erhwenkuo/05-integrate-redis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0598162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Stackoverflow</a:t>
            </a:r>
            <a:r>
              <a:rPr lang="en-US" dirty="0" smtClean="0"/>
              <a:t> </a:t>
            </a:r>
            <a:r>
              <a:rPr lang="en-US" dirty="0" err="1" smtClean="0"/>
              <a:t>Datadump</a:t>
            </a:r>
            <a:endParaRPr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1524000" y="1938536"/>
            <a:ext cx="9144000" cy="46588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Stackoverflow</a:t>
            </a:r>
            <a:r>
              <a:rPr lang="en-US" dirty="0" smtClean="0"/>
              <a:t> periodically dump their data for public study use</a:t>
            </a:r>
          </a:p>
          <a:p>
            <a:pPr lvl="1"/>
            <a:r>
              <a:rPr lang="en-US" sz="2000" dirty="0">
                <a:hlinkClick r:id="rId3"/>
              </a:rPr>
              <a:t>https://</a:t>
            </a:r>
            <a:r>
              <a:rPr lang="en-US" sz="2000" dirty="0" smtClean="0">
                <a:hlinkClick r:id="rId3"/>
              </a:rPr>
              <a:t>archive.org/details/stackexchange</a:t>
            </a:r>
            <a:endParaRPr lang="en-US" sz="2000" dirty="0" smtClean="0"/>
          </a:p>
          <a:p>
            <a:r>
              <a:rPr lang="en-US" dirty="0" smtClean="0"/>
              <a:t>For demonstration purpose, we pick a smaller dataset</a:t>
            </a:r>
          </a:p>
          <a:p>
            <a:pPr lvl="1"/>
            <a:r>
              <a:rPr lang="en-US" sz="2000" dirty="0" smtClean="0">
                <a:solidFill>
                  <a:srgbClr val="FFC000"/>
                </a:solidFill>
              </a:rPr>
              <a:t>apple.stackexchange.com.7z</a:t>
            </a:r>
            <a:r>
              <a:rPr lang="en-US" sz="2000" dirty="0" smtClean="0"/>
              <a:t> (73.7MB)</a:t>
            </a:r>
          </a:p>
          <a:p>
            <a:pPr lvl="2"/>
            <a:r>
              <a:rPr lang="en-US" dirty="0" smtClean="0"/>
              <a:t>Badges.xml</a:t>
            </a:r>
          </a:p>
          <a:p>
            <a:pPr lvl="2"/>
            <a:r>
              <a:rPr lang="en-US" dirty="0" smtClean="0"/>
              <a:t>Commenets.xml</a:t>
            </a:r>
          </a:p>
          <a:p>
            <a:pPr lvl="2"/>
            <a:r>
              <a:rPr lang="en-US" dirty="0" smtClean="0"/>
              <a:t>PostHistory.xml</a:t>
            </a:r>
          </a:p>
          <a:p>
            <a:pPr lvl="2"/>
            <a:r>
              <a:rPr lang="en-US" dirty="0" smtClean="0"/>
              <a:t>PostLinks.xml</a:t>
            </a:r>
          </a:p>
          <a:p>
            <a:pPr lvl="2"/>
            <a:r>
              <a:rPr lang="en-US" sz="2000" b="1" dirty="0" smtClean="0">
                <a:solidFill>
                  <a:srgbClr val="FF0000"/>
                </a:solidFill>
              </a:rPr>
              <a:t>Posts.xml </a:t>
            </a:r>
            <a:r>
              <a:rPr lang="en-US" dirty="0" smtClean="0"/>
              <a:t>(</a:t>
            </a:r>
            <a:r>
              <a:rPr lang="en-US" sz="1800" b="1" dirty="0" smtClean="0">
                <a:solidFill>
                  <a:srgbClr val="00B0F0"/>
                </a:solidFill>
              </a:rPr>
              <a:t>116,071</a:t>
            </a:r>
            <a:r>
              <a:rPr lang="en-US" sz="1800" dirty="0" smtClean="0"/>
              <a:t> </a:t>
            </a:r>
            <a:r>
              <a:rPr lang="en-US" dirty="0" smtClean="0"/>
              <a:t>records)</a:t>
            </a:r>
          </a:p>
          <a:p>
            <a:pPr lvl="2"/>
            <a:r>
              <a:rPr lang="en-US" dirty="0" smtClean="0"/>
              <a:t>Tags.xml</a:t>
            </a:r>
          </a:p>
          <a:p>
            <a:pPr lvl="2"/>
            <a:r>
              <a:rPr lang="en-US" dirty="0" smtClean="0"/>
              <a:t>Users.xml</a:t>
            </a:r>
          </a:p>
          <a:p>
            <a:pPr lvl="2"/>
            <a:r>
              <a:rPr lang="en-US" dirty="0" smtClean="0"/>
              <a:t>Votes.xml</a:t>
            </a:r>
          </a:p>
          <a:p>
            <a:pPr lvl="2"/>
            <a:endParaRPr lang="en-US" dirty="0" smtClean="0"/>
          </a:p>
          <a:p>
            <a:pPr marL="82296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67802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Session_06_DataloadToElasticsearch</a:t>
            </a:r>
            <a:endParaRPr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1524000" y="1938536"/>
            <a:ext cx="5364088" cy="12024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 new C# “Console” program project (“</a:t>
            </a:r>
            <a:r>
              <a:rPr lang="en-US" b="1" dirty="0" smtClean="0">
                <a:solidFill>
                  <a:srgbClr val="FF0000"/>
                </a:solidFill>
              </a:rPr>
              <a:t>Session_06_DataloadToElasticsearch</a:t>
            </a:r>
            <a:r>
              <a:rPr lang="en-US" dirty="0" smtClean="0"/>
              <a:t>”) is created to parsing data dump xml file and import into </a:t>
            </a:r>
            <a:r>
              <a:rPr lang="en-US" dirty="0" err="1" smtClean="0"/>
              <a:t>Elasticsarch</a:t>
            </a:r>
            <a:endParaRPr lang="en-US" dirty="0" smtClean="0"/>
          </a:p>
          <a:p>
            <a:r>
              <a:rPr lang="en-US" dirty="0" smtClean="0"/>
              <a:t>Open “</a:t>
            </a:r>
            <a:r>
              <a:rPr lang="en-US" dirty="0" err="1" smtClean="0">
                <a:solidFill>
                  <a:srgbClr val="FF0000"/>
                </a:solidFill>
              </a:rPr>
              <a:t>Program.cs</a:t>
            </a:r>
            <a:r>
              <a:rPr lang="en-US" dirty="0" smtClean="0"/>
              <a:t>” file and modify below:</a:t>
            </a:r>
          </a:p>
          <a:p>
            <a:pPr lvl="1"/>
            <a:endParaRPr lang="en-US" dirty="0" smtClean="0"/>
          </a:p>
          <a:p>
            <a:pPr marL="822960" lvl="1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320" y="1866515"/>
            <a:ext cx="2819400" cy="1762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272" y="3861766"/>
            <a:ext cx="7979500" cy="2664296"/>
          </a:xfrm>
          <a:prstGeom prst="rect">
            <a:avLst/>
          </a:prstGeom>
        </p:spPr>
      </p:pic>
      <p:sp>
        <p:nvSpPr>
          <p:cNvPr id="10" name="Rectangular Callout 9"/>
          <p:cNvSpPr/>
          <p:nvPr/>
        </p:nvSpPr>
        <p:spPr>
          <a:xfrm>
            <a:off x="767408" y="3832086"/>
            <a:ext cx="1944216" cy="1358008"/>
          </a:xfrm>
          <a:prstGeom prst="wedgeRectCallout">
            <a:avLst>
              <a:gd name="adj1" fmla="val 114804"/>
              <a:gd name="adj2" fmla="val 5776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Change the </a:t>
            </a:r>
            <a:r>
              <a:rPr lang="en-US" dirty="0" smtClean="0">
                <a:solidFill>
                  <a:srgbClr val="FFC000"/>
                </a:solidFill>
              </a:rPr>
              <a:t>Uri</a:t>
            </a:r>
            <a:r>
              <a:rPr lang="en-US" dirty="0" smtClean="0">
                <a:solidFill>
                  <a:schemeClr val="tx1"/>
                </a:solidFill>
              </a:rPr>
              <a:t> of your </a:t>
            </a:r>
            <a:r>
              <a:rPr lang="en-US" dirty="0" err="1" smtClean="0">
                <a:solidFill>
                  <a:schemeClr val="tx1"/>
                </a:solidFill>
              </a:rPr>
              <a:t>elasticsearch</a:t>
            </a:r>
            <a:r>
              <a:rPr lang="en-US" dirty="0" smtClean="0">
                <a:solidFill>
                  <a:schemeClr val="tx1"/>
                </a:solidFill>
              </a:rPr>
              <a:t> cluster </a:t>
            </a:r>
            <a:r>
              <a:rPr lang="en-US" b="1" dirty="0" smtClean="0">
                <a:solidFill>
                  <a:srgbClr val="FF0000"/>
                </a:solidFill>
              </a:rPr>
              <a:t>IP</a:t>
            </a:r>
            <a:r>
              <a:rPr lang="en-US" dirty="0" smtClean="0">
                <a:solidFill>
                  <a:schemeClr val="tx1"/>
                </a:solidFill>
              </a:rPr>
              <a:t> &amp; </a:t>
            </a:r>
            <a:r>
              <a:rPr lang="en-US" b="1" dirty="0" smtClean="0">
                <a:solidFill>
                  <a:srgbClr val="FF0000"/>
                </a:solidFill>
              </a:rPr>
              <a:t>port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Rectangular Callout 10"/>
          <p:cNvSpPr/>
          <p:nvPr/>
        </p:nvSpPr>
        <p:spPr>
          <a:xfrm>
            <a:off x="767408" y="5247998"/>
            <a:ext cx="1944216" cy="1358008"/>
          </a:xfrm>
          <a:prstGeom prst="wedgeRectCallout">
            <a:avLst>
              <a:gd name="adj1" fmla="val 115784"/>
              <a:gd name="adj2" fmla="val 3251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Change the </a:t>
            </a:r>
            <a:r>
              <a:rPr lang="en-US" dirty="0" err="1" smtClean="0">
                <a:solidFill>
                  <a:srgbClr val="FFC000"/>
                </a:solidFill>
              </a:rPr>
              <a:t>xmlDataFile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path to the location of data dump file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5447928" y="5373216"/>
            <a:ext cx="2664296" cy="0"/>
          </a:xfrm>
          <a:prstGeom prst="line">
            <a:avLst/>
          </a:prstGeom>
          <a:ln w="28575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23992" y="6453336"/>
            <a:ext cx="3312368" cy="0"/>
          </a:xfrm>
          <a:prstGeom prst="line">
            <a:avLst/>
          </a:prstGeom>
          <a:ln w="28575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Rectangular Callout 15"/>
          <p:cNvSpPr/>
          <p:nvPr/>
        </p:nvSpPr>
        <p:spPr>
          <a:xfrm>
            <a:off x="9048328" y="3799543"/>
            <a:ext cx="1944216" cy="1358008"/>
          </a:xfrm>
          <a:prstGeom prst="wedgeRectCallout">
            <a:avLst>
              <a:gd name="adj1" fmla="val 7023"/>
              <a:gd name="adj2" fmla="val 61968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This is the “</a:t>
            </a:r>
            <a:r>
              <a:rPr lang="en-US" b="1" dirty="0" smtClean="0">
                <a:solidFill>
                  <a:srgbClr val="FF0000"/>
                </a:solidFill>
              </a:rPr>
              <a:t>Index</a:t>
            </a:r>
            <a:r>
              <a:rPr lang="en-US" dirty="0" smtClean="0">
                <a:solidFill>
                  <a:schemeClr val="tx1"/>
                </a:solidFill>
              </a:rPr>
              <a:t>” need to be created before running this program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9480376" y="5589240"/>
            <a:ext cx="1440160" cy="0"/>
          </a:xfrm>
          <a:prstGeom prst="line">
            <a:avLst/>
          </a:prstGeom>
          <a:ln w="28575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29896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10044608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Execute “Session_06_DataloadToElasticsearch”</a:t>
            </a:r>
            <a:br>
              <a:rPr lang="en-US" dirty="0" smtClean="0"/>
            </a:br>
            <a:r>
              <a:rPr lang="en-US" dirty="0" smtClean="0"/>
              <a:t>”Program.cs”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4077072"/>
            <a:ext cx="4467225" cy="2428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984" y="2591592"/>
            <a:ext cx="5616624" cy="39143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448" y="2274801"/>
            <a:ext cx="2592288" cy="162018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444737" y="2159544"/>
            <a:ext cx="432048" cy="4320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0070C0"/>
                </a:solidFill>
              </a:rPr>
              <a:t>1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79376" y="4645326"/>
            <a:ext cx="432048" cy="4320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0070C0"/>
                </a:solidFill>
              </a:rPr>
              <a:t>2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466881" y="4213278"/>
            <a:ext cx="432048" cy="43204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0070C0"/>
                </a:solidFill>
              </a:rPr>
              <a:t>3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11" name="Rectangular Callout 10"/>
          <p:cNvSpPr/>
          <p:nvPr/>
        </p:nvSpPr>
        <p:spPr>
          <a:xfrm>
            <a:off x="3863752" y="2302632"/>
            <a:ext cx="1944216" cy="1358008"/>
          </a:xfrm>
          <a:prstGeom prst="wedgeRectCallout">
            <a:avLst>
              <a:gd name="adj1" fmla="val -16493"/>
              <a:gd name="adj2" fmla="val 75996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It spends </a:t>
            </a:r>
            <a:r>
              <a:rPr lang="en-US" sz="2000" b="1" dirty="0" smtClean="0">
                <a:solidFill>
                  <a:srgbClr val="FFC000"/>
                </a:solidFill>
              </a:rPr>
              <a:t>67 </a:t>
            </a:r>
            <a:r>
              <a:rPr lang="en-US" dirty="0" smtClean="0">
                <a:solidFill>
                  <a:schemeClr val="tx1"/>
                </a:solidFill>
              </a:rPr>
              <a:t>seconds to index </a:t>
            </a:r>
            <a:r>
              <a:rPr lang="en-US" sz="2000" b="1" dirty="0" smtClean="0">
                <a:solidFill>
                  <a:srgbClr val="FFC000"/>
                </a:solidFill>
              </a:rPr>
              <a:t>116071</a:t>
            </a:r>
            <a:r>
              <a:rPr lang="en-US" sz="2000" dirty="0" smtClean="0">
                <a:solidFill>
                  <a:srgbClr val="FFC000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records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304941" y="4213278"/>
            <a:ext cx="1535475" cy="5118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38007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10044608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Exploer</a:t>
            </a:r>
            <a:r>
              <a:rPr lang="en-US" dirty="0" smtClean="0"/>
              <a:t> Data via “Brower”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480" y="2060848"/>
            <a:ext cx="10046717" cy="453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2660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10044608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The _search </a:t>
            </a:r>
            <a:r>
              <a:rPr lang="en-US" dirty="0" err="1" smtClean="0"/>
              <a:t>endpoing</a:t>
            </a:r>
            <a:endParaRPr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1524000" y="1938536"/>
            <a:ext cx="7884368" cy="12024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To </a:t>
            </a:r>
            <a:r>
              <a:rPr lang="en-US" dirty="0"/>
              <a:t>search with </a:t>
            </a:r>
            <a:r>
              <a:rPr lang="en-US" dirty="0" err="1"/>
              <a:t>ElasticSearch</a:t>
            </a:r>
            <a:r>
              <a:rPr lang="en-US" dirty="0"/>
              <a:t> we use the </a:t>
            </a:r>
            <a:r>
              <a:rPr lang="en-US" dirty="0" smtClean="0"/>
              <a:t>“</a:t>
            </a:r>
            <a:r>
              <a:rPr lang="en-US" sz="2800" b="1" dirty="0" smtClean="0">
                <a:solidFill>
                  <a:srgbClr val="FF0000"/>
                </a:solidFill>
              </a:rPr>
              <a:t>_search</a:t>
            </a:r>
            <a:r>
              <a:rPr lang="en-US" dirty="0" smtClean="0"/>
              <a:t>” endpoint</a:t>
            </a:r>
          </a:p>
          <a:p>
            <a:r>
              <a:rPr lang="en-US" dirty="0" smtClean="0"/>
              <a:t>We make http requests to an URL following this pattern: (“</a:t>
            </a:r>
            <a:r>
              <a:rPr lang="en-US" dirty="0" smtClean="0">
                <a:solidFill>
                  <a:srgbClr val="0070C0"/>
                </a:solidFill>
              </a:rPr>
              <a:t>index</a:t>
            </a:r>
            <a:r>
              <a:rPr lang="en-US" dirty="0" smtClean="0"/>
              <a:t>” &amp; “</a:t>
            </a:r>
            <a:r>
              <a:rPr lang="en-US" dirty="0" smtClean="0">
                <a:solidFill>
                  <a:srgbClr val="0070C0"/>
                </a:solidFill>
              </a:rPr>
              <a:t>type</a:t>
            </a:r>
            <a:r>
              <a:rPr lang="en-US" dirty="0" smtClean="0"/>
              <a:t>” are both optional)</a:t>
            </a: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&lt;index&gt;/&lt;type</a:t>
            </a:r>
            <a:r>
              <a:rPr lang="en-US" sz="2000" b="1" dirty="0" smtClean="0">
                <a:solidFill>
                  <a:srgbClr val="0070C0"/>
                </a:solidFill>
              </a:rPr>
              <a:t>&gt;/_search</a:t>
            </a:r>
          </a:p>
          <a:p>
            <a:r>
              <a:rPr lang="en-US" sz="2400" dirty="0" smtClean="0"/>
              <a:t>For example:</a:t>
            </a:r>
          </a:p>
          <a:p>
            <a:pPr lvl="1"/>
            <a:r>
              <a:rPr lang="en-US" b="1" dirty="0" smtClean="0">
                <a:solidFill>
                  <a:srgbClr val="FFC000"/>
                </a:solidFill>
              </a:rPr>
              <a:t>Search across all indexes and all types</a:t>
            </a:r>
          </a:p>
          <a:p>
            <a:pPr lvl="2"/>
            <a:r>
              <a:rPr lang="en-US" b="1" dirty="0" smtClean="0">
                <a:solidFill>
                  <a:srgbClr val="0070C0"/>
                </a:solidFill>
                <a:hlinkClick r:id="rId3"/>
              </a:rPr>
              <a:t>http://localhost:9200/_search</a:t>
            </a:r>
            <a:endParaRPr lang="en-US" b="1" dirty="0" smtClean="0">
              <a:solidFill>
                <a:srgbClr val="0070C0"/>
              </a:solidFill>
            </a:endParaRPr>
          </a:p>
          <a:p>
            <a:pPr lvl="1"/>
            <a:r>
              <a:rPr lang="en-US" b="1" dirty="0" smtClean="0">
                <a:solidFill>
                  <a:srgbClr val="FFC000"/>
                </a:solidFill>
              </a:rPr>
              <a:t>Search across all types in the “</a:t>
            </a:r>
            <a:r>
              <a:rPr lang="en-US" b="1" dirty="0" err="1" smtClean="0">
                <a:solidFill>
                  <a:srgbClr val="FFC000"/>
                </a:solidFill>
              </a:rPr>
              <a:t>stackoverflow</a:t>
            </a:r>
            <a:r>
              <a:rPr lang="en-US" b="1" dirty="0" smtClean="0">
                <a:solidFill>
                  <a:srgbClr val="FFC000"/>
                </a:solidFill>
              </a:rPr>
              <a:t>” index</a:t>
            </a:r>
          </a:p>
          <a:p>
            <a:pPr lvl="2"/>
            <a:r>
              <a:rPr lang="en-US" b="1" dirty="0" smtClean="0">
                <a:solidFill>
                  <a:srgbClr val="0070C0"/>
                </a:solidFill>
                <a:hlinkClick r:id="rId4"/>
              </a:rPr>
              <a:t>http://localhost:9200/stackoverflow/_search</a:t>
            </a:r>
            <a:endParaRPr lang="en-US" b="1" dirty="0" smtClean="0">
              <a:solidFill>
                <a:srgbClr val="0070C0"/>
              </a:solidFill>
            </a:endParaRPr>
          </a:p>
          <a:p>
            <a:pPr lvl="1"/>
            <a:r>
              <a:rPr lang="en-US" b="1" dirty="0" smtClean="0">
                <a:solidFill>
                  <a:srgbClr val="FFC000"/>
                </a:solidFill>
              </a:rPr>
              <a:t>Search explicitly for documents of type “post” within the “</a:t>
            </a:r>
            <a:r>
              <a:rPr lang="en-US" b="1" dirty="0" err="1" smtClean="0">
                <a:solidFill>
                  <a:srgbClr val="FFC000"/>
                </a:solidFill>
              </a:rPr>
              <a:t>stackoverflow</a:t>
            </a:r>
            <a:r>
              <a:rPr lang="en-US" b="1" dirty="0" smtClean="0">
                <a:solidFill>
                  <a:srgbClr val="FFC000"/>
                </a:solidFill>
              </a:rPr>
              <a:t>” index</a:t>
            </a:r>
          </a:p>
          <a:p>
            <a:pPr lvl="2"/>
            <a:r>
              <a:rPr lang="en-US" b="1" dirty="0" smtClean="0">
                <a:solidFill>
                  <a:srgbClr val="0070C0"/>
                </a:solidFill>
                <a:hlinkClick r:id="rId5"/>
              </a:rPr>
              <a:t>http://localhost:9200/stackoverflow/post/_search</a:t>
            </a:r>
            <a:endParaRPr lang="en-US" b="1" dirty="0" smtClean="0">
              <a:solidFill>
                <a:srgbClr val="0070C0"/>
              </a:solidFill>
            </a:endParaRPr>
          </a:p>
          <a:p>
            <a:pPr lvl="2"/>
            <a:endParaRPr lang="en-US" b="1" dirty="0" smtClean="0">
              <a:solidFill>
                <a:srgbClr val="0070C0"/>
              </a:solidFill>
            </a:endParaRPr>
          </a:p>
          <a:p>
            <a:pPr marL="365760" lvl="1" indent="0">
              <a:buNone/>
            </a:pPr>
            <a:endParaRPr lang="en-US" b="1" dirty="0" smtClean="0">
              <a:solidFill>
                <a:srgbClr val="0070C0"/>
              </a:solidFill>
            </a:endParaRPr>
          </a:p>
          <a:p>
            <a:pPr marL="82296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37106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10044608" cy="1143000"/>
          </a:xfrm>
        </p:spPr>
        <p:txBody>
          <a:bodyPr>
            <a:normAutofit/>
          </a:bodyPr>
          <a:lstStyle/>
          <a:p>
            <a:r>
              <a:rPr lang="en-US" dirty="0"/>
              <a:t>Search request body and </a:t>
            </a:r>
            <a:r>
              <a:rPr lang="en-US" dirty="0" err="1"/>
              <a:t>ElasticSearch's</a:t>
            </a:r>
            <a:r>
              <a:rPr lang="en-US" dirty="0"/>
              <a:t> query DSL</a:t>
            </a:r>
            <a:endParaRPr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1524000" y="1938535"/>
            <a:ext cx="9252520" cy="4769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elasticsearch</a:t>
            </a:r>
            <a:r>
              <a:rPr lang="en-US" dirty="0">
                <a:solidFill>
                  <a:schemeClr val="tx1"/>
                </a:solidFill>
              </a:rPr>
              <a:t> provides a full </a:t>
            </a:r>
            <a:r>
              <a:rPr lang="en-US" b="1" dirty="0">
                <a:solidFill>
                  <a:srgbClr val="FF0000"/>
                </a:solidFill>
              </a:rPr>
              <a:t>Query DSL </a:t>
            </a:r>
            <a:r>
              <a:rPr lang="en-US" dirty="0">
                <a:solidFill>
                  <a:schemeClr val="tx1"/>
                </a:solidFill>
              </a:rPr>
              <a:t>based on JSON to define </a:t>
            </a:r>
            <a:r>
              <a:rPr lang="en-US" dirty="0" smtClean="0">
                <a:solidFill>
                  <a:schemeClr val="tx1"/>
                </a:solidFill>
              </a:rPr>
              <a:t>queries</a:t>
            </a:r>
          </a:p>
          <a:p>
            <a:pPr lvl="2"/>
            <a:r>
              <a:rPr lang="en-US" dirty="0" smtClean="0">
                <a:solidFill>
                  <a:schemeClr val="tx1"/>
                </a:solidFill>
                <a:hlinkClick r:id="rId3"/>
              </a:rPr>
              <a:t>http</a:t>
            </a:r>
            <a:r>
              <a:rPr lang="en-US" dirty="0">
                <a:solidFill>
                  <a:schemeClr val="tx1"/>
                </a:solidFill>
                <a:hlinkClick r:id="rId3"/>
              </a:rPr>
              <a:t>://</a:t>
            </a:r>
            <a:r>
              <a:rPr lang="en-US" dirty="0" smtClean="0">
                <a:solidFill>
                  <a:schemeClr val="tx1"/>
                </a:solidFill>
                <a:hlinkClick r:id="rId3"/>
              </a:rPr>
              <a:t>www.elasticsearch.org/guide/en/elasticsearch/reference/current/query-dsl.html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Think of it like </a:t>
            </a:r>
            <a:r>
              <a:rPr lang="en-US" dirty="0" err="1">
                <a:solidFill>
                  <a:schemeClr val="tx1"/>
                </a:solidFill>
              </a:rPr>
              <a:t>ElasticSearch's</a:t>
            </a:r>
            <a:r>
              <a:rPr lang="en-US" dirty="0">
                <a:solidFill>
                  <a:schemeClr val="tx1"/>
                </a:solidFill>
              </a:rPr>
              <a:t> equivalent of SQL for a relational </a:t>
            </a:r>
            <a:r>
              <a:rPr lang="en-US" dirty="0" smtClean="0">
                <a:solidFill>
                  <a:schemeClr val="tx1"/>
                </a:solidFill>
              </a:rPr>
              <a:t>database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Query DSL contains:</a:t>
            </a:r>
          </a:p>
          <a:p>
            <a:pPr lvl="2"/>
            <a:r>
              <a:rPr lang="en-US" b="1" dirty="0" smtClean="0">
                <a:solidFill>
                  <a:srgbClr val="FFC000"/>
                </a:solidFill>
              </a:rPr>
              <a:t>Query</a:t>
            </a:r>
          </a:p>
          <a:p>
            <a:pPr lvl="2"/>
            <a:r>
              <a:rPr lang="en-US" b="1" dirty="0" smtClean="0">
                <a:solidFill>
                  <a:srgbClr val="FFC000"/>
                </a:solidFill>
              </a:rPr>
              <a:t>Filter</a:t>
            </a:r>
          </a:p>
          <a:p>
            <a:pPr marL="365760" lvl="1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*** </a:t>
            </a:r>
            <a:r>
              <a:rPr lang="en-US" b="1" dirty="0" smtClean="0">
                <a:solidFill>
                  <a:srgbClr val="FF0000"/>
                </a:solidFill>
              </a:rPr>
              <a:t>Filter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are very handy since they perform an order of magnitude better than plain </a:t>
            </a:r>
            <a:r>
              <a:rPr lang="en-US" b="1" dirty="0" smtClean="0">
                <a:solidFill>
                  <a:srgbClr val="FF0000"/>
                </a:solidFill>
              </a:rPr>
              <a:t>query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since no scoring is performed and they are automatically cached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endParaRPr lang="en-US" dirty="0" smtClean="0">
              <a:solidFill>
                <a:schemeClr val="tx1"/>
              </a:solidFill>
            </a:endParaRPr>
          </a:p>
          <a:p>
            <a:pPr marL="82296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77471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10044608" cy="1143000"/>
          </a:xfrm>
        </p:spPr>
        <p:txBody>
          <a:bodyPr>
            <a:normAutofit/>
          </a:bodyPr>
          <a:lstStyle/>
          <a:p>
            <a:r>
              <a:rPr lang="en-US" dirty="0"/>
              <a:t>Basic free text search</a:t>
            </a:r>
            <a:endParaRPr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1524000" y="1938535"/>
            <a:ext cx="5436096" cy="4769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>
                <a:solidFill>
                  <a:schemeClr val="tx1"/>
                </a:solidFill>
              </a:rPr>
              <a:t> The query DSL features a long list of different types of queries that we can </a:t>
            </a:r>
            <a:r>
              <a:rPr lang="en-US" dirty="0" smtClean="0">
                <a:solidFill>
                  <a:schemeClr val="tx1"/>
                </a:solidFill>
              </a:rPr>
              <a:t>use</a:t>
            </a:r>
          </a:p>
          <a:p>
            <a:pPr lvl="1"/>
            <a:r>
              <a:rPr lang="en-US" dirty="0"/>
              <a:t>For "ordinary" free text search we'll most likely want to use one called "</a:t>
            </a:r>
            <a:r>
              <a:rPr lang="en-US" dirty="0">
                <a:solidFill>
                  <a:srgbClr val="FF0000"/>
                </a:solidFill>
              </a:rPr>
              <a:t>query string query</a:t>
            </a:r>
            <a:r>
              <a:rPr lang="en-US" dirty="0"/>
              <a:t>".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842" y="3789040"/>
            <a:ext cx="4291462" cy="2376264"/>
          </a:xfrm>
          <a:prstGeom prst="rect">
            <a:avLst/>
          </a:prstGeom>
        </p:spPr>
      </p:pic>
      <p:pic>
        <p:nvPicPr>
          <p:cNvPr id="1026" name="Picture 2" descr="http://joelabrahamsson.com/PageFiles/669/12_search_resul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054" y="622114"/>
            <a:ext cx="4628972" cy="623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21585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10044608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Elasticsearch</a:t>
            </a:r>
            <a:r>
              <a:rPr lang="en-US" dirty="0" smtClean="0"/>
              <a:t> Query DSL - Filter</a:t>
            </a:r>
            <a:endParaRPr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1523999" y="1938535"/>
            <a:ext cx="4489565" cy="4769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>
                <a:solidFill>
                  <a:schemeClr val="tx1"/>
                </a:solidFill>
              </a:rPr>
              <a:t>As a general rule, filters should be used instead of </a:t>
            </a:r>
            <a:r>
              <a:rPr lang="en-US" dirty="0" err="1" smtClean="0">
                <a:solidFill>
                  <a:schemeClr val="tx1"/>
                </a:solidFill>
              </a:rPr>
              <a:t>queryies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</a:p>
          <a:p>
            <a:pPr lvl="2"/>
            <a:r>
              <a:rPr lang="en-US" dirty="0" smtClean="0">
                <a:solidFill>
                  <a:schemeClr val="tx1"/>
                </a:solidFill>
              </a:rPr>
              <a:t>for binary yes/no searches</a:t>
            </a:r>
          </a:p>
          <a:p>
            <a:pPr lvl="2"/>
            <a:r>
              <a:rPr lang="en-US" dirty="0" smtClean="0">
                <a:solidFill>
                  <a:schemeClr val="tx1"/>
                </a:solidFill>
              </a:rPr>
              <a:t>for queries on exact values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Filters </a:t>
            </a:r>
            <a:r>
              <a:rPr lang="en-US" dirty="0">
                <a:solidFill>
                  <a:schemeClr val="tx1"/>
                </a:solidFill>
              </a:rPr>
              <a:t>can be </a:t>
            </a:r>
            <a:r>
              <a:rPr lang="en-US" dirty="0" smtClean="0">
                <a:solidFill>
                  <a:schemeClr val="tx1"/>
                </a:solidFill>
              </a:rPr>
              <a:t>caching</a:t>
            </a:r>
            <a:r>
              <a:rPr lang="en-US" dirty="0">
                <a:solidFill>
                  <a:schemeClr val="tx1"/>
                </a:solidFill>
              </a:rPr>
              <a:t>. Caching the result of a filter does not require a lot of memory, and will cause other queries executing against the same filter (same parameters) to be blazingly fast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24" y="1938535"/>
            <a:ext cx="1645757" cy="25705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240" y="1938535"/>
            <a:ext cx="1396923" cy="278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25096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10044608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Filter without Query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8" y="1758967"/>
            <a:ext cx="4086803" cy="22460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008" y="1758967"/>
            <a:ext cx="2333625" cy="4200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6280" y="3501008"/>
            <a:ext cx="3343275" cy="292417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7608168" y="3501008"/>
            <a:ext cx="100811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87609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10260632" cy="2743200"/>
          </a:xfrm>
        </p:spPr>
        <p:txBody>
          <a:bodyPr/>
          <a:lstStyle/>
          <a:p>
            <a:r>
              <a:rPr lang="en-US" dirty="0"/>
              <a:t>Developing </a:t>
            </a:r>
            <a:r>
              <a:rPr lang="en-US" dirty="0" err="1"/>
              <a:t>Angularjs</a:t>
            </a:r>
            <a:r>
              <a:rPr lang="en-US" dirty="0"/>
              <a:t> with </a:t>
            </a:r>
            <a:r>
              <a:rPr lang="en-US" dirty="0" err="1"/>
              <a:t>Elasticsearch</a:t>
            </a:r>
            <a:endParaRPr lang="en-US" dirty="0"/>
          </a:p>
        </p:txBody>
      </p:sp>
      <p:pic>
        <p:nvPicPr>
          <p:cNvPr id="4" name="Picture 4" descr="https://www.prodpad.com/wp-content/uploads/2013/01/elasticsearch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053585"/>
            <a:ext cx="1944216" cy="6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www.logoeps.net/wp-content/uploads/2013/06/stackoverflow_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808" y="2071519"/>
            <a:ext cx="2808312" cy="63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ajaxtown.com/wp-content/uploads/2014/05/angular-feature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176" y="4725144"/>
            <a:ext cx="2952328" cy="166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48674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Elasticsearch</a:t>
            </a:r>
            <a:r>
              <a:rPr lang="en-US" sz="2400" dirty="0" smtClean="0"/>
              <a:t> Introduction</a:t>
            </a:r>
          </a:p>
          <a:p>
            <a:r>
              <a:rPr lang="en-US" sz="2400" dirty="0" err="1" smtClean="0"/>
              <a:t>Elasticsearch</a:t>
            </a:r>
            <a:r>
              <a:rPr lang="en-US" sz="2400" dirty="0" smtClean="0"/>
              <a:t> Workshop</a:t>
            </a:r>
          </a:p>
          <a:p>
            <a:r>
              <a:rPr lang="en-US" sz="2400" dirty="0" err="1" smtClean="0"/>
              <a:t>Elasticsearch</a:t>
            </a:r>
            <a:r>
              <a:rPr lang="en-US" sz="2400" dirty="0" smtClean="0"/>
              <a:t> in action using </a:t>
            </a:r>
            <a:r>
              <a:rPr lang="en-US" sz="2400" dirty="0" err="1" smtClean="0"/>
              <a:t>Stackoverflow</a:t>
            </a:r>
            <a:r>
              <a:rPr lang="en-US" sz="2400" dirty="0" smtClean="0"/>
              <a:t> </a:t>
            </a:r>
            <a:r>
              <a:rPr lang="en-US" sz="2400" dirty="0" err="1" smtClean="0"/>
              <a:t>Datadump</a:t>
            </a:r>
            <a:endParaRPr lang="en-US" sz="2400" dirty="0" smtClean="0"/>
          </a:p>
          <a:p>
            <a:r>
              <a:rPr lang="en-US" sz="2400" dirty="0" smtClean="0"/>
              <a:t>Developing </a:t>
            </a:r>
            <a:r>
              <a:rPr lang="en-US" sz="2400" dirty="0" err="1" smtClean="0"/>
              <a:t>Angularjs</a:t>
            </a:r>
            <a:r>
              <a:rPr lang="en-US" sz="2400" dirty="0" smtClean="0"/>
              <a:t> with </a:t>
            </a:r>
            <a:r>
              <a:rPr lang="en-US" sz="2400" dirty="0" err="1" smtClean="0"/>
              <a:t>Elasticsearch</a:t>
            </a:r>
            <a:endParaRPr dirty="0" smtClean="0">
              <a:solidFill>
                <a:srgbClr val="FF0000"/>
              </a:solidFill>
            </a:endParaRPr>
          </a:p>
          <a:p>
            <a:r>
              <a:rPr lang="en-US" sz="2400" dirty="0" err="1" smtClean="0"/>
              <a:t>Highchart</a:t>
            </a:r>
            <a:r>
              <a:rPr lang="en-US" sz="2400" dirty="0" smtClean="0"/>
              <a:t> </a:t>
            </a:r>
            <a:r>
              <a:rPr lang="en-US" sz="2400" dirty="0"/>
              <a:t>, </a:t>
            </a:r>
            <a:r>
              <a:rPr lang="en-US" sz="2400" dirty="0" err="1"/>
              <a:t>AngularJS</a:t>
            </a:r>
            <a:r>
              <a:rPr lang="en-US" sz="2400" dirty="0"/>
              <a:t>  </a:t>
            </a:r>
            <a:r>
              <a:rPr lang="en-US" sz="2400" dirty="0" smtClean="0"/>
              <a:t>,</a:t>
            </a:r>
            <a:r>
              <a:rPr lang="en-US" sz="2400" dirty="0"/>
              <a:t>Web API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r>
              <a:rPr lang="en-US" sz="2400" dirty="0" smtClean="0"/>
              <a:t>, </a:t>
            </a:r>
            <a:r>
              <a:rPr lang="en-US" sz="2400" dirty="0"/>
              <a:t>SignalR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  <a:r>
              <a:rPr lang="en-US" sz="2400" dirty="0" smtClean="0"/>
              <a:t> , </a:t>
            </a:r>
            <a:r>
              <a:rPr lang="en-US" sz="2400" dirty="0" smtClean="0">
                <a:solidFill>
                  <a:schemeClr val="tx1"/>
                </a:solidFill>
              </a:rPr>
              <a:t>EF</a:t>
            </a:r>
            <a:r>
              <a:rPr lang="en-US" dirty="0" smtClean="0">
                <a:solidFill>
                  <a:srgbClr val="FF0000"/>
                </a:solidFill>
              </a:rPr>
              <a:t>6</a:t>
            </a:r>
            <a:r>
              <a:rPr lang="en-US" sz="2400" dirty="0" smtClean="0"/>
              <a:t> , </a:t>
            </a:r>
            <a:r>
              <a:rPr lang="en-US" sz="2400" dirty="0" err="1" smtClean="0">
                <a:solidFill>
                  <a:schemeClr val="tx1"/>
                </a:solidFill>
              </a:rPr>
              <a:t>Redis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smtClean="0"/>
              <a:t>+ </a:t>
            </a:r>
            <a:r>
              <a:rPr lang="en-US" sz="2400" dirty="0" err="1" smtClean="0">
                <a:solidFill>
                  <a:srgbClr val="0070C0"/>
                </a:solidFill>
              </a:rPr>
              <a:t>Elasticsearch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r>
              <a:rPr lang="en-US" sz="2400" dirty="0" smtClean="0"/>
              <a:t>Integration</a:t>
            </a:r>
            <a:endParaRPr lang="en-US" sz="2400" dirty="0"/>
          </a:p>
          <a:p>
            <a:pPr marL="0" indent="0"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56602505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Elasticsearch</a:t>
            </a:r>
            <a:r>
              <a:rPr lang="en-US" dirty="0" smtClean="0"/>
              <a:t> </a:t>
            </a:r>
            <a:r>
              <a:rPr lang="en-US" dirty="0" err="1" smtClean="0"/>
              <a:t>Javascript</a:t>
            </a:r>
            <a:r>
              <a:rPr lang="en-US" dirty="0" smtClean="0"/>
              <a:t> Client Library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676908"/>
            <a:ext cx="6804248" cy="960004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 smtClean="0"/>
              <a:t>Go to </a:t>
            </a:r>
            <a:r>
              <a:rPr lang="en-US" sz="2400" dirty="0" err="1" smtClean="0"/>
              <a:t>Elasticsearch</a:t>
            </a:r>
            <a:r>
              <a:rPr lang="en-US" sz="2400" dirty="0" smtClean="0"/>
              <a:t> web site &amp; get </a:t>
            </a:r>
            <a:r>
              <a:rPr lang="en-US" sz="2400" dirty="0" err="1" smtClean="0"/>
              <a:t>javascript</a:t>
            </a:r>
            <a:r>
              <a:rPr lang="en-US" sz="2400" dirty="0"/>
              <a:t> </a:t>
            </a:r>
            <a:r>
              <a:rPr lang="en-US" sz="2400" dirty="0" smtClean="0"/>
              <a:t>client</a:t>
            </a:r>
          </a:p>
          <a:p>
            <a:pPr lvl="1">
              <a:lnSpc>
                <a:spcPct val="100000"/>
              </a:lnSpc>
            </a:pPr>
            <a:r>
              <a:rPr lang="en-US" sz="2200" dirty="0" smtClean="0">
                <a:solidFill>
                  <a:srgbClr val="FF0000"/>
                </a:solidFill>
              </a:rPr>
              <a:t>elasticsearch-js-2.4.3.zip</a:t>
            </a:r>
          </a:p>
          <a:p>
            <a:pPr lvl="1">
              <a:lnSpc>
                <a:spcPct val="100000"/>
              </a:lnSpc>
            </a:pPr>
            <a:r>
              <a:rPr lang="en-US" sz="2200" dirty="0" smtClean="0">
                <a:hlinkClick r:id="rId3"/>
              </a:rPr>
              <a:t>http</a:t>
            </a:r>
            <a:r>
              <a:rPr lang="en-US" sz="2200" dirty="0">
                <a:hlinkClick r:id="rId3"/>
              </a:rPr>
              <a:t>://</a:t>
            </a:r>
            <a:r>
              <a:rPr lang="en-US" sz="2200" dirty="0" smtClean="0">
                <a:hlinkClick r:id="rId3"/>
              </a:rPr>
              <a:t>www.elasticsearch.org/guide/en/elasticsearch/client/javascript-api/current/browser-builds.html</a:t>
            </a:r>
            <a:endParaRPr lang="en-US" sz="2200" dirty="0" smtClean="0"/>
          </a:p>
          <a:p>
            <a:pPr>
              <a:lnSpc>
                <a:spcPct val="100000"/>
              </a:lnSpc>
            </a:pPr>
            <a:r>
              <a:rPr lang="en-US" sz="2400" dirty="0" smtClean="0"/>
              <a:t>Unzip and import to “</a:t>
            </a:r>
            <a:r>
              <a:rPr lang="en-US" sz="2400" dirty="0" err="1" smtClean="0"/>
              <a:t>PracticalCoding.Web</a:t>
            </a:r>
            <a:r>
              <a:rPr lang="en-US" sz="2400" dirty="0" smtClean="0"/>
              <a:t>” Project under “</a:t>
            </a:r>
            <a:r>
              <a:rPr lang="en-US" sz="2400" dirty="0" smtClean="0">
                <a:solidFill>
                  <a:srgbClr val="FFC000"/>
                </a:solidFill>
              </a:rPr>
              <a:t>/Scripts/</a:t>
            </a:r>
            <a:r>
              <a:rPr lang="en-US" sz="2400" dirty="0" err="1" smtClean="0">
                <a:solidFill>
                  <a:srgbClr val="FFC000"/>
                </a:solidFill>
              </a:rPr>
              <a:t>elasticsearch</a:t>
            </a:r>
            <a:r>
              <a:rPr lang="en-US" sz="2400" dirty="0" smtClean="0"/>
              <a:t>” folder</a:t>
            </a:r>
            <a:endParaRPr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312" y="1706624"/>
            <a:ext cx="2455181" cy="374345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132525" y="4293095"/>
            <a:ext cx="2226968" cy="11569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4320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</a:t>
            </a:r>
            <a:r>
              <a:rPr lang="en-US" dirty="0" err="1" smtClean="0"/>
              <a:t>Fulltext</a:t>
            </a:r>
            <a:r>
              <a:rPr lang="en-US" dirty="0" smtClean="0"/>
              <a:t>-Search SPA Skelton</a:t>
            </a:r>
            <a:endParaRPr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1524000" y="1938536"/>
            <a:ext cx="8100392" cy="46588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Create “</a:t>
            </a:r>
            <a:r>
              <a:rPr lang="en-US" sz="2400" dirty="0">
                <a:solidFill>
                  <a:srgbClr val="FF0000"/>
                </a:solidFill>
              </a:rPr>
              <a:t>11</a:t>
            </a:r>
            <a:r>
              <a:rPr lang="en-US" dirty="0">
                <a:solidFill>
                  <a:srgbClr val="FF0000"/>
                </a:solidFill>
              </a:rPr>
              <a:t>_AngularWithElasticsearch</a:t>
            </a:r>
            <a:r>
              <a:rPr lang="en-US" dirty="0" smtClean="0"/>
              <a:t>” folder under “</a:t>
            </a:r>
            <a:r>
              <a:rPr lang="en-US" dirty="0" err="1" smtClean="0">
                <a:solidFill>
                  <a:srgbClr val="FF0000"/>
                </a:solidFill>
              </a:rPr>
              <a:t>MyApp</a:t>
            </a:r>
            <a:r>
              <a:rPr lang="en-US" dirty="0" smtClean="0"/>
              <a:t>”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Create files and subfolder according to the diagram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544" y="3140968"/>
            <a:ext cx="2893412" cy="17281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032" y="2924944"/>
            <a:ext cx="3710360" cy="377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7690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ndex.html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743" y="2132856"/>
            <a:ext cx="5810250" cy="34766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67807" y="4005064"/>
            <a:ext cx="5040560" cy="360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ular Callout 7"/>
          <p:cNvSpPr/>
          <p:nvPr/>
        </p:nvSpPr>
        <p:spPr>
          <a:xfrm>
            <a:off x="7536160" y="2137761"/>
            <a:ext cx="2800074" cy="1080857"/>
          </a:xfrm>
          <a:prstGeom prst="wedgeRectCallout">
            <a:avLst>
              <a:gd name="adj1" fmla="val -78304"/>
              <a:gd name="adj2" fmla="val 122618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“</a:t>
            </a:r>
            <a:r>
              <a:rPr lang="en-US" sz="2400" b="1" dirty="0" smtClean="0">
                <a:solidFill>
                  <a:srgbClr val="FFC000"/>
                </a:solidFill>
              </a:rPr>
              <a:t>angular-sanitize.js</a:t>
            </a:r>
            <a:r>
              <a:rPr lang="en-US" dirty="0" smtClean="0">
                <a:solidFill>
                  <a:schemeClr val="tx1"/>
                </a:solidFill>
              </a:rPr>
              <a:t>” is used to handle “html content” showing on UI</a:t>
            </a:r>
            <a:endParaRPr lang="en-US" sz="2400" b="1" i="1" dirty="0">
              <a:solidFill>
                <a:srgbClr val="FF6699"/>
              </a:solidFill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8760296" y="3330739"/>
            <a:ext cx="2800074" cy="1322397"/>
          </a:xfrm>
          <a:prstGeom prst="wedgeRectCallout">
            <a:avLst>
              <a:gd name="adj1" fmla="val -108734"/>
              <a:gd name="adj2" fmla="val 226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“</a:t>
            </a:r>
            <a:r>
              <a:rPr lang="en-US" sz="2400" b="1" dirty="0" smtClean="0">
                <a:solidFill>
                  <a:srgbClr val="FFC000"/>
                </a:solidFill>
              </a:rPr>
              <a:t>ui-bootstrap-tpls-.js</a:t>
            </a:r>
            <a:r>
              <a:rPr lang="en-US" dirty="0" smtClean="0">
                <a:solidFill>
                  <a:schemeClr val="tx1"/>
                </a:solidFill>
              </a:rPr>
              <a:t>” is used to show &amp; control “pagination”</a:t>
            </a:r>
            <a:endParaRPr lang="en-US" sz="2400" b="1" i="1" dirty="0">
              <a:solidFill>
                <a:srgbClr val="FF6699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63551" y="4509120"/>
            <a:ext cx="5238441" cy="360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ular Callout 10"/>
          <p:cNvSpPr/>
          <p:nvPr/>
        </p:nvSpPr>
        <p:spPr>
          <a:xfrm>
            <a:off x="8760296" y="4937720"/>
            <a:ext cx="2800074" cy="1322397"/>
          </a:xfrm>
          <a:prstGeom prst="wedgeRectCallout">
            <a:avLst>
              <a:gd name="adj1" fmla="val -103168"/>
              <a:gd name="adj2" fmla="val -6063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“</a:t>
            </a:r>
            <a:r>
              <a:rPr lang="en-US" sz="2400" b="1" dirty="0" smtClean="0">
                <a:solidFill>
                  <a:srgbClr val="FFC000"/>
                </a:solidFill>
              </a:rPr>
              <a:t>elasticsearch.angular.js</a:t>
            </a:r>
            <a:r>
              <a:rPr lang="en-US" dirty="0" smtClean="0">
                <a:solidFill>
                  <a:schemeClr val="tx1"/>
                </a:solidFill>
              </a:rPr>
              <a:t>” is used to connect </a:t>
            </a:r>
            <a:r>
              <a:rPr lang="en-US" dirty="0" err="1" smtClean="0">
                <a:solidFill>
                  <a:schemeClr val="tx1"/>
                </a:solidFill>
              </a:rPr>
              <a:t>Elasticsearch</a:t>
            </a:r>
            <a:r>
              <a:rPr lang="en-US" dirty="0" smtClean="0">
                <a:solidFill>
                  <a:schemeClr val="tx1"/>
                </a:solidFill>
              </a:rPr>
              <a:t> &amp; submit query command</a:t>
            </a:r>
            <a:endParaRPr lang="en-US" sz="2400" b="1" i="1" dirty="0">
              <a:solidFill>
                <a:srgbClr val="FF6699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2015" y="393082"/>
            <a:ext cx="2128355" cy="127123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9840416" y="1600200"/>
            <a:ext cx="100811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267720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564904"/>
            <a:ext cx="4743393" cy="2667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factories.js</a:t>
            </a:r>
            <a:endParaRPr dirty="0"/>
          </a:p>
        </p:txBody>
      </p:sp>
      <p:sp>
        <p:nvSpPr>
          <p:cNvPr id="6" name="Rectangle 5"/>
          <p:cNvSpPr/>
          <p:nvPr/>
        </p:nvSpPr>
        <p:spPr>
          <a:xfrm>
            <a:off x="3071663" y="4005064"/>
            <a:ext cx="2160241" cy="360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ular Callout 7"/>
          <p:cNvSpPr/>
          <p:nvPr/>
        </p:nvSpPr>
        <p:spPr>
          <a:xfrm>
            <a:off x="6107864" y="4691847"/>
            <a:ext cx="2473075" cy="1080857"/>
          </a:xfrm>
          <a:prstGeom prst="wedgeRectCallout">
            <a:avLst>
              <a:gd name="adj1" fmla="val -90069"/>
              <a:gd name="adj2" fmla="val -7446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define our </a:t>
            </a:r>
            <a:r>
              <a:rPr lang="en-US" dirty="0" err="1" smtClean="0">
                <a:solidFill>
                  <a:schemeClr val="tx1"/>
                </a:solidFill>
              </a:rPr>
              <a:t>elasticsearch</a:t>
            </a:r>
            <a:r>
              <a:rPr lang="en-US" dirty="0" smtClean="0">
                <a:solidFill>
                  <a:schemeClr val="tx1"/>
                </a:solidFill>
              </a:rPr>
              <a:t> cluster host IPs</a:t>
            </a:r>
            <a:endParaRPr lang="en-US" sz="2400" b="1" i="1" dirty="0">
              <a:solidFill>
                <a:srgbClr val="FF6699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2015" y="393082"/>
            <a:ext cx="2128355" cy="127123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9840416" y="1412776"/>
            <a:ext cx="100811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ular Callout 12"/>
          <p:cNvSpPr/>
          <p:nvPr/>
        </p:nvSpPr>
        <p:spPr>
          <a:xfrm>
            <a:off x="6456040" y="3464635"/>
            <a:ext cx="2473075" cy="1080857"/>
          </a:xfrm>
          <a:prstGeom prst="wedgeRectCallout">
            <a:avLst>
              <a:gd name="adj1" fmla="val -149312"/>
              <a:gd name="adj2" fmla="val -2831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use “</a:t>
            </a:r>
            <a:r>
              <a:rPr lang="en-US" dirty="0" err="1" smtClean="0">
                <a:solidFill>
                  <a:srgbClr val="FF0000"/>
                </a:solidFill>
              </a:rPr>
              <a:t>esFactory</a:t>
            </a:r>
            <a:r>
              <a:rPr lang="en-US" dirty="0" smtClean="0">
                <a:solidFill>
                  <a:schemeClr val="tx1"/>
                </a:solidFill>
              </a:rPr>
              <a:t>” to connect </a:t>
            </a:r>
            <a:r>
              <a:rPr lang="en-US" dirty="0" err="1" smtClean="0">
                <a:solidFill>
                  <a:schemeClr val="tx1"/>
                </a:solidFill>
              </a:rPr>
              <a:t>elasticsearch</a:t>
            </a:r>
            <a:r>
              <a:rPr lang="en-US" dirty="0" smtClean="0">
                <a:solidFill>
                  <a:schemeClr val="tx1"/>
                </a:solidFill>
              </a:rPr>
              <a:t> clusters</a:t>
            </a:r>
            <a:endParaRPr lang="en-US" sz="2400" b="1" i="1" dirty="0">
              <a:solidFill>
                <a:srgbClr val="FF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41068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2564904"/>
            <a:ext cx="9785387" cy="30262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app.js</a:t>
            </a:r>
            <a:endParaRPr dirty="0"/>
          </a:p>
        </p:txBody>
      </p:sp>
      <p:sp>
        <p:nvSpPr>
          <p:cNvPr id="6" name="Rectangle 5"/>
          <p:cNvSpPr/>
          <p:nvPr/>
        </p:nvSpPr>
        <p:spPr>
          <a:xfrm>
            <a:off x="2351584" y="4293096"/>
            <a:ext cx="4752528" cy="11251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ular Callout 7"/>
          <p:cNvSpPr/>
          <p:nvPr/>
        </p:nvSpPr>
        <p:spPr>
          <a:xfrm>
            <a:off x="8228120" y="4877795"/>
            <a:ext cx="2473075" cy="1080857"/>
          </a:xfrm>
          <a:prstGeom prst="wedgeRectCallout">
            <a:avLst>
              <a:gd name="adj1" fmla="val -93010"/>
              <a:gd name="adj2" fmla="val -4369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define our routing, UI template &amp; controller</a:t>
            </a:r>
            <a:endParaRPr lang="en-US" sz="2400" b="1" i="1" dirty="0">
              <a:solidFill>
                <a:srgbClr val="FF6699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2015" y="393082"/>
            <a:ext cx="2128355" cy="127123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10019928" y="1124744"/>
            <a:ext cx="47626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50199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fulltext-search.html (1)</a:t>
            </a:r>
            <a:endParaRPr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2015" y="393082"/>
            <a:ext cx="2128355" cy="127123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10191736" y="908720"/>
            <a:ext cx="108884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510" y="2541612"/>
            <a:ext cx="89725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4489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fulltext-search.html (2)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109" y="2060848"/>
            <a:ext cx="9220200" cy="4371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2015" y="393082"/>
            <a:ext cx="2128355" cy="127123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0191736" y="908720"/>
            <a:ext cx="108884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47446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fulltext-search.html (2)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109" y="2060848"/>
            <a:ext cx="9220200" cy="4371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2015" y="393082"/>
            <a:ext cx="2128355" cy="127123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0191736" y="908720"/>
            <a:ext cx="108884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96259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controllers.js</a:t>
            </a:r>
            <a:endParaRPr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2015" y="393082"/>
            <a:ext cx="2128355" cy="127123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0056440" y="1268760"/>
            <a:ext cx="79208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68" y="1844824"/>
            <a:ext cx="4848225" cy="3771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9976" y="1844824"/>
            <a:ext cx="58483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8479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Fulltext</a:t>
            </a:r>
            <a:r>
              <a:rPr lang="en-US" dirty="0" smtClean="0"/>
              <a:t>-Search Demo</a:t>
            </a:r>
            <a:endParaRPr dirty="0"/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1524000" y="2060849"/>
            <a:ext cx="10275644" cy="4610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smtClean="0"/>
              <a:t>“</a:t>
            </a:r>
            <a:r>
              <a:rPr lang="en-US" sz="24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_AngularWithElasticsearch/index.html</a:t>
            </a:r>
            <a:r>
              <a:rPr lang="en-US" dirty="0" smtClean="0"/>
              <a:t>” and Hit “</a:t>
            </a:r>
            <a:r>
              <a:rPr lang="en-US" dirty="0" smtClean="0">
                <a:solidFill>
                  <a:srgbClr val="0070C0"/>
                </a:solidFill>
              </a:rPr>
              <a:t>F5</a:t>
            </a:r>
            <a:r>
              <a:rPr lang="en-US" dirty="0" smtClean="0"/>
              <a:t>” to run</a:t>
            </a:r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1523999" y="1684784"/>
            <a:ext cx="1547665" cy="37606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Demo Page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0376" y="445768"/>
            <a:ext cx="1952625" cy="1590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797" y="2708920"/>
            <a:ext cx="4536504" cy="393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9779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10260632" cy="2743200"/>
          </a:xfrm>
        </p:spPr>
        <p:txBody>
          <a:bodyPr/>
          <a:lstStyle/>
          <a:p>
            <a:r>
              <a:rPr lang="en-US" dirty="0" err="1" smtClean="0"/>
              <a:t>Elasticsearch</a:t>
            </a:r>
            <a:r>
              <a:rPr lang="en-US" dirty="0" smtClean="0"/>
              <a:t> Introduction</a:t>
            </a:r>
            <a:endParaRPr lang="en-US" dirty="0"/>
          </a:p>
        </p:txBody>
      </p:sp>
      <p:pic>
        <p:nvPicPr>
          <p:cNvPr id="4" name="Picture 4" descr="https://www.prodpad.com/wp-content/uploads/2013/01/elasticsearch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2708920"/>
            <a:ext cx="1944216" cy="6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42838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Highchart</a:t>
            </a:r>
            <a:r>
              <a:rPr lang="en-US" dirty="0" smtClean="0"/>
              <a:t> </a:t>
            </a:r>
            <a:r>
              <a:rPr lang="en-US" dirty="0"/>
              <a:t>, </a:t>
            </a:r>
            <a:r>
              <a:rPr lang="en-US" dirty="0" err="1"/>
              <a:t>AngularJS</a:t>
            </a:r>
            <a:r>
              <a:rPr lang="en-US" dirty="0"/>
              <a:t>  ,Web API</a:t>
            </a:r>
            <a:r>
              <a:rPr lang="en-US" sz="4000" dirty="0"/>
              <a:t>2</a:t>
            </a:r>
            <a:r>
              <a:rPr lang="en-US" dirty="0"/>
              <a:t> </a:t>
            </a:r>
            <a:r>
              <a:rPr lang="en-US" dirty="0" smtClean="0"/>
              <a:t>, SignalR</a:t>
            </a:r>
            <a:r>
              <a:rPr lang="en-US" sz="4000" dirty="0" smtClean="0"/>
              <a:t>2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 + </a:t>
            </a:r>
            <a:r>
              <a:rPr lang="en-US" dirty="0" err="1" smtClean="0">
                <a:solidFill>
                  <a:srgbClr val="0070C0"/>
                </a:solidFill>
              </a:rPr>
              <a:t>Elasticsearch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Integration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55260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with Entity Framework</a:t>
            </a:r>
            <a:endParaRPr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1524000" y="1938536"/>
            <a:ext cx="6084168" cy="46588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Copy “</a:t>
            </a:r>
            <a:r>
              <a:rPr lang="en-US" sz="2800" dirty="0">
                <a:solidFill>
                  <a:srgbClr val="0070C0"/>
                </a:solidFill>
              </a:rPr>
              <a:t>10_IntegrationWithRedis </a:t>
            </a:r>
            <a:r>
              <a:rPr lang="en-US" sz="2800" dirty="0" smtClean="0"/>
              <a:t>” to “</a:t>
            </a:r>
            <a:r>
              <a:rPr lang="en-US" sz="2800" dirty="0" smtClean="0">
                <a:solidFill>
                  <a:srgbClr val="FF0000"/>
                </a:solidFill>
              </a:rPr>
              <a:t>12_IntegrationWithElasticsearch</a:t>
            </a:r>
            <a:r>
              <a:rPr lang="en-US" sz="2800" dirty="0" smtClean="0"/>
              <a:t> ”</a:t>
            </a:r>
          </a:p>
        </p:txBody>
      </p:sp>
    </p:spTree>
    <p:extLst>
      <p:ext uri="{BB962C8B-B14F-4D97-AF65-F5344CB8AC3E}">
        <p14:creationId xmlns:p14="http://schemas.microsoft.com/office/powerpoint/2010/main" val="133599711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745232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Create New </a:t>
            </a:r>
            <a:r>
              <a:rPr lang="en-US" dirty="0" err="1" smtClean="0"/>
              <a:t>ElasticDashboardRepo.cs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280" y="252412"/>
            <a:ext cx="2943225" cy="155257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9552384" y="1268760"/>
            <a:ext cx="194421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36" y="2026716"/>
            <a:ext cx="4118079" cy="40324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816" y="2026716"/>
            <a:ext cx="3558853" cy="42105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8351" y="3147640"/>
            <a:ext cx="3619081" cy="3089671"/>
          </a:xfrm>
          <a:prstGeom prst="rect">
            <a:avLst/>
          </a:prstGeom>
        </p:spPr>
      </p:pic>
      <p:sp>
        <p:nvSpPr>
          <p:cNvPr id="16" name="Rectangular Callout 15"/>
          <p:cNvSpPr/>
          <p:nvPr/>
        </p:nvSpPr>
        <p:spPr>
          <a:xfrm>
            <a:off x="8616280" y="2127692"/>
            <a:ext cx="2592288" cy="737989"/>
          </a:xfrm>
          <a:prstGeom prst="wedgeRectCallout">
            <a:avLst>
              <a:gd name="adj1" fmla="val -27613"/>
              <a:gd name="adj2" fmla="val 89638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Control Unique ID generation and management via </a:t>
            </a:r>
            <a:r>
              <a:rPr lang="en-US" sz="1600" b="1" dirty="0" err="1" smtClean="0">
                <a:solidFill>
                  <a:srgbClr val="FFC000"/>
                </a:solidFill>
              </a:rPr>
              <a:t>Redis</a:t>
            </a:r>
            <a:endParaRPr lang="en-US" sz="1600" b="1" dirty="0">
              <a:solidFill>
                <a:srgbClr val="FFC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278351" y="3212977"/>
            <a:ext cx="3619081" cy="12773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46269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616" y="2204864"/>
            <a:ext cx="4684564" cy="43823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 “</a:t>
            </a:r>
            <a:r>
              <a:rPr lang="en-US" dirty="0" err="1" smtClean="0"/>
              <a:t>RedisDashboardRepo</a:t>
            </a:r>
            <a:r>
              <a:rPr lang="en-US" dirty="0"/>
              <a:t>” </a:t>
            </a:r>
            <a:r>
              <a:rPr lang="en-US" dirty="0" smtClean="0"/>
              <a:t>to “</a:t>
            </a:r>
            <a:r>
              <a:rPr lang="en-US" dirty="0" err="1" smtClean="0"/>
              <a:t>ElasticsearchDashboardRepo</a:t>
            </a:r>
            <a:r>
              <a:rPr lang="en-US" dirty="0" smtClean="0"/>
              <a:t>”</a:t>
            </a:r>
            <a:endParaRPr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524000" y="1600200"/>
            <a:ext cx="10188624" cy="32186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Copy “</a:t>
            </a:r>
            <a:r>
              <a:rPr lang="en-US" dirty="0" err="1" smtClean="0">
                <a:solidFill>
                  <a:srgbClr val="FF0000"/>
                </a:solidFill>
              </a:rPr>
              <a:t>RedisDashboardController.cs</a:t>
            </a:r>
            <a:r>
              <a:rPr lang="en-US" dirty="0" smtClean="0"/>
              <a:t>” to “</a:t>
            </a:r>
            <a:r>
              <a:rPr lang="en-US" dirty="0" err="1" smtClean="0">
                <a:solidFill>
                  <a:srgbClr val="FF0000"/>
                </a:solidFill>
              </a:rPr>
              <a:t>ElasticsearchDashboardController.cs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18" name="Rectangular Callout 17"/>
          <p:cNvSpPr/>
          <p:nvPr/>
        </p:nvSpPr>
        <p:spPr>
          <a:xfrm>
            <a:off x="7824192" y="4941168"/>
            <a:ext cx="2287905" cy="1142546"/>
          </a:xfrm>
          <a:prstGeom prst="wedgeRectCallout">
            <a:avLst>
              <a:gd name="adj1" fmla="val -94275"/>
              <a:gd name="adj2" fmla="val 891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Switch our Repository from “</a:t>
            </a:r>
            <a:r>
              <a:rPr lang="en-US" sz="2000" b="1" dirty="0" err="1" smtClean="0">
                <a:solidFill>
                  <a:schemeClr val="tx1"/>
                </a:solidFill>
              </a:rPr>
              <a:t>Redis</a:t>
            </a:r>
            <a:r>
              <a:rPr lang="en-US" sz="1600" dirty="0" smtClean="0">
                <a:solidFill>
                  <a:schemeClr val="tx1"/>
                </a:solidFill>
              </a:rPr>
              <a:t>” to “</a:t>
            </a:r>
            <a:r>
              <a:rPr lang="en-US" sz="2000" b="1" dirty="0" err="1" smtClean="0">
                <a:solidFill>
                  <a:srgbClr val="FFC000"/>
                </a:solidFill>
              </a:rPr>
              <a:t>Elasticsearch</a:t>
            </a:r>
            <a:r>
              <a:rPr lang="en-US" sz="1600" dirty="0" smtClean="0">
                <a:solidFill>
                  <a:schemeClr val="tx1"/>
                </a:solidFill>
              </a:rPr>
              <a:t>”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30191" y="4555976"/>
            <a:ext cx="3893989" cy="18973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91274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08" y="2747150"/>
            <a:ext cx="5705475" cy="38957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468544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Modify Our Angular “</a:t>
            </a:r>
            <a:r>
              <a:rPr lang="en-US" dirty="0" err="1" smtClean="0"/>
              <a:t>ChartDataFactory</a:t>
            </a:r>
            <a:r>
              <a:rPr lang="en-US" dirty="0" smtClean="0"/>
              <a:t>”</a:t>
            </a:r>
            <a:endParaRPr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1451992" y="1724744"/>
            <a:ext cx="9612560" cy="46588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Switch angular $http communication end point to our new </a:t>
            </a:r>
            <a:r>
              <a:rPr lang="en-US" dirty="0" err="1" smtClean="0"/>
              <a:t>WebAPI</a:t>
            </a:r>
            <a:r>
              <a:rPr lang="en-US" dirty="0" smtClean="0"/>
              <a:t> </a:t>
            </a:r>
            <a:r>
              <a:rPr lang="en-US" dirty="0" err="1" smtClean="0"/>
              <a:t>url</a:t>
            </a:r>
            <a:endParaRPr lang="en-US" dirty="0" smtClean="0"/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349403" y="2260848"/>
            <a:ext cx="922061" cy="37606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Before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6156181" y="2260848"/>
            <a:ext cx="803915" cy="37606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After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403" y="2747150"/>
            <a:ext cx="5695950" cy="391477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1271464" y="5118115"/>
            <a:ext cx="201622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104112" y="5085184"/>
            <a:ext cx="266429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22900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Integration with </a:t>
            </a:r>
            <a:r>
              <a:rPr lang="en-US" dirty="0" err="1" smtClean="0"/>
              <a:t>Elasticsearch</a:t>
            </a:r>
            <a:endParaRPr dirty="0"/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1524000" y="2060849"/>
            <a:ext cx="8892480" cy="4610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smtClean="0"/>
              <a:t>“</a:t>
            </a:r>
            <a:r>
              <a:rPr lang="en-US" dirty="0">
                <a:solidFill>
                  <a:srgbClr val="FF0000"/>
                </a:solidFill>
              </a:rPr>
              <a:t>12_IntegrationWithElasticsearch/index.html</a:t>
            </a:r>
            <a:r>
              <a:rPr lang="en-US" dirty="0" smtClean="0"/>
              <a:t>” and Hit “</a:t>
            </a:r>
            <a:r>
              <a:rPr lang="en-US" dirty="0" smtClean="0">
                <a:solidFill>
                  <a:srgbClr val="0070C0"/>
                </a:solidFill>
              </a:rPr>
              <a:t>F5</a:t>
            </a:r>
            <a:r>
              <a:rPr lang="en-US" dirty="0" smtClean="0"/>
              <a:t>” to run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Open Multi-Browser to </a:t>
            </a:r>
            <a:r>
              <a:rPr lang="en-US" dirty="0" smtClean="0">
                <a:solidFill>
                  <a:srgbClr val="00B0F0"/>
                </a:solidFill>
              </a:rPr>
              <a:t>see charts reflect changes whenever C/U/D operations occurred</a:t>
            </a:r>
            <a:endParaRPr lang="en-US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1523999" y="1684784"/>
            <a:ext cx="1547665" cy="37606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Demo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602" y="3843694"/>
            <a:ext cx="3226321" cy="19380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912" y="3395337"/>
            <a:ext cx="3696271" cy="28657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4352" y="3364356"/>
            <a:ext cx="2095895" cy="289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1538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Elasticsearch</a:t>
            </a:r>
            <a:r>
              <a:rPr lang="en-US" dirty="0" smtClean="0"/>
              <a:t> Website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2423592" y="1676908"/>
            <a:ext cx="6696744" cy="45124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dirty="0"/>
              <a:t>Http</a:t>
            </a:r>
            <a:r>
              <a:rPr lang="en-US" sz="2800" dirty="0" smtClean="0"/>
              <a:t>://www.elasticsearch.com/</a:t>
            </a:r>
            <a:endParaRPr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648" y="2492896"/>
            <a:ext cx="5498579" cy="417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0624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Who’s using </a:t>
            </a:r>
            <a:r>
              <a:rPr lang="en-US" dirty="0" err="1" smtClean="0"/>
              <a:t>elasticsearch</a:t>
            </a:r>
            <a:r>
              <a:rPr lang="en-US" dirty="0" smtClean="0"/>
              <a:t>?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3920" y="1844824"/>
            <a:ext cx="7236296" cy="4555703"/>
          </a:xfrm>
        </p:spPr>
        <p:txBody>
          <a:bodyPr>
            <a:normAutofit/>
          </a:bodyPr>
          <a:lstStyle/>
          <a:p>
            <a:r>
              <a:rPr lang="en-US" sz="2400" dirty="0" err="1" smtClean="0">
                <a:solidFill>
                  <a:srgbClr val="0070C0"/>
                </a:solidFill>
              </a:rPr>
              <a:t>GitHub</a:t>
            </a:r>
            <a:endParaRPr lang="en-US" sz="2400" dirty="0" smtClean="0">
              <a:solidFill>
                <a:srgbClr val="0070C0"/>
              </a:solidFill>
            </a:endParaRPr>
          </a:p>
          <a:p>
            <a:pPr lvl="1"/>
            <a:r>
              <a:rPr lang="en-US" sz="2200" dirty="0" err="1">
                <a:solidFill>
                  <a:schemeClr val="tx1"/>
                </a:solidFill>
              </a:rPr>
              <a:t>GitHub</a:t>
            </a:r>
            <a:r>
              <a:rPr lang="en-US" sz="2200" dirty="0">
                <a:solidFill>
                  <a:schemeClr val="tx1"/>
                </a:solidFill>
              </a:rPr>
              <a:t> uses </a:t>
            </a:r>
            <a:r>
              <a:rPr lang="en-US" sz="2200" dirty="0" err="1">
                <a:solidFill>
                  <a:schemeClr val="tx1"/>
                </a:solidFill>
              </a:rPr>
              <a:t>Elasticsearch’s</a:t>
            </a:r>
            <a:r>
              <a:rPr lang="en-US" sz="2200" dirty="0">
                <a:solidFill>
                  <a:schemeClr val="tx1"/>
                </a:solidFill>
              </a:rPr>
              <a:t> robust </a:t>
            </a:r>
            <a:r>
              <a:rPr lang="en-US" sz="2200" dirty="0" err="1">
                <a:solidFill>
                  <a:schemeClr val="tx1"/>
                </a:solidFill>
              </a:rPr>
              <a:t>sharding</a:t>
            </a:r>
            <a:r>
              <a:rPr lang="en-US" sz="2200" dirty="0">
                <a:solidFill>
                  <a:schemeClr val="tx1"/>
                </a:solidFill>
              </a:rPr>
              <a:t> and advanced queries to serve up search across data in </a:t>
            </a:r>
            <a:r>
              <a:rPr lang="en-US" sz="2200" dirty="0">
                <a:solidFill>
                  <a:srgbClr val="FF0000"/>
                </a:solidFill>
              </a:rPr>
              <a:t>4 million </a:t>
            </a:r>
            <a:r>
              <a:rPr lang="en-US" sz="2200" dirty="0">
                <a:solidFill>
                  <a:schemeClr val="tx1"/>
                </a:solidFill>
              </a:rPr>
              <a:t>users’ code </a:t>
            </a:r>
            <a:r>
              <a:rPr lang="en-US" sz="2200" dirty="0" smtClean="0">
                <a:solidFill>
                  <a:schemeClr val="tx1"/>
                </a:solidFill>
              </a:rPr>
              <a:t>repositories.</a:t>
            </a:r>
          </a:p>
          <a:p>
            <a:pPr lvl="1"/>
            <a:r>
              <a:rPr lang="en-US" sz="2200" dirty="0" err="1">
                <a:solidFill>
                  <a:schemeClr val="tx1"/>
                </a:solidFill>
              </a:rPr>
              <a:t>GitHub</a:t>
            </a:r>
            <a:r>
              <a:rPr lang="en-US" sz="2200" dirty="0">
                <a:solidFill>
                  <a:schemeClr val="tx1"/>
                </a:solidFill>
              </a:rPr>
              <a:t> uses </a:t>
            </a:r>
            <a:r>
              <a:rPr lang="en-US" sz="2200" dirty="0" err="1">
                <a:solidFill>
                  <a:schemeClr val="tx1"/>
                </a:solidFill>
              </a:rPr>
              <a:t>Elasticsearch’s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rgbClr val="FFC000"/>
                </a:solidFill>
              </a:rPr>
              <a:t>routing parameter </a:t>
            </a:r>
            <a:r>
              <a:rPr lang="en-US" sz="2200" dirty="0">
                <a:solidFill>
                  <a:schemeClr val="tx1"/>
                </a:solidFill>
              </a:rPr>
              <a:t>and flexible </a:t>
            </a:r>
            <a:r>
              <a:rPr lang="en-US" sz="2200" dirty="0" err="1">
                <a:solidFill>
                  <a:srgbClr val="FFC000"/>
                </a:solidFill>
              </a:rPr>
              <a:t>sharding</a:t>
            </a:r>
            <a:r>
              <a:rPr lang="en-US" sz="2200" dirty="0">
                <a:solidFill>
                  <a:srgbClr val="FFC000"/>
                </a:solidFill>
              </a:rPr>
              <a:t> schemes </a:t>
            </a:r>
            <a:r>
              <a:rPr lang="en-US" sz="2200" dirty="0">
                <a:solidFill>
                  <a:schemeClr val="tx1"/>
                </a:solidFill>
              </a:rPr>
              <a:t>to perform searches within a single repository on a single shard, doubling the speed at which results are served</a:t>
            </a:r>
            <a:r>
              <a:rPr lang="en-US" sz="2200" dirty="0" smtClean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en-US" sz="2400" dirty="0" err="1"/>
              <a:t>GitHub</a:t>
            </a:r>
            <a:r>
              <a:rPr lang="en-US" sz="2400" dirty="0"/>
              <a:t> uses </a:t>
            </a:r>
            <a:r>
              <a:rPr lang="en-US" sz="2400" dirty="0" err="1"/>
              <a:t>Elasticsearch’s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C000"/>
                </a:solidFill>
              </a:rPr>
              <a:t>histogram facet </a:t>
            </a:r>
            <a:r>
              <a:rPr lang="en-US" sz="2400" dirty="0"/>
              <a:t>queries, as well as other </a:t>
            </a:r>
            <a:r>
              <a:rPr lang="en-US" sz="2400" dirty="0" err="1"/>
              <a:t>Elasticsearch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C000"/>
                </a:solidFill>
              </a:rPr>
              <a:t>analytic queries</a:t>
            </a:r>
            <a:r>
              <a:rPr lang="en-US" sz="2400" dirty="0"/>
              <a:t>, to monitor their internal infrastructure for abuse, bugs and more</a:t>
            </a:r>
            <a:r>
              <a:rPr lang="en-US" sz="2400" dirty="0" smtClean="0"/>
              <a:t>.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6" name="Picture 2" descr="https://camo.githubusercontent.com/a46e11f1754269d31b848b450856d081a1b02461/68747470733a2f2f662e636c6f75642e6769746875622e636f6d2f6173736574732f32383831382f313633323038372f38353063613031612d353737322d313165332d386565652d3230613131636136353334662e706e6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2117501"/>
            <a:ext cx="922859" cy="92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8208" y="3284984"/>
            <a:ext cx="4116228" cy="259085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192344" y="4005064"/>
            <a:ext cx="2736304" cy="28803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26139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Who’s using </a:t>
            </a:r>
            <a:r>
              <a:rPr lang="en-US" dirty="0" err="1" smtClean="0"/>
              <a:t>elasticsearch</a:t>
            </a:r>
            <a:r>
              <a:rPr lang="en-US" dirty="0" smtClean="0"/>
              <a:t>?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3920" y="1844824"/>
            <a:ext cx="7236296" cy="4555703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Wikipedia</a:t>
            </a:r>
          </a:p>
          <a:p>
            <a:pPr lvl="1"/>
            <a:r>
              <a:rPr lang="en-US" sz="2200" dirty="0" err="1">
                <a:solidFill>
                  <a:schemeClr val="tx1"/>
                </a:solidFill>
              </a:rPr>
              <a:t>Elasticsearch’s</a:t>
            </a:r>
            <a:r>
              <a:rPr lang="en-US" sz="2200" dirty="0">
                <a:solidFill>
                  <a:schemeClr val="tx1"/>
                </a:solidFill>
              </a:rPr>
              <a:t> reference manual and contribution documentation promised an easy start and pleasant time getting changes </a:t>
            </a:r>
            <a:r>
              <a:rPr lang="en-US" sz="2200" dirty="0" smtClean="0">
                <a:solidFill>
                  <a:schemeClr val="tx1"/>
                </a:solidFill>
              </a:rPr>
              <a:t>upstream </a:t>
            </a:r>
            <a:r>
              <a:rPr lang="en-US" sz="2200" dirty="0">
                <a:solidFill>
                  <a:schemeClr val="tx1"/>
                </a:solidFill>
              </a:rPr>
              <a:t>when needed to</a:t>
            </a:r>
            <a:r>
              <a:rPr lang="en-US" sz="2200" dirty="0" smtClean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en-US" sz="2200" dirty="0" err="1">
                <a:solidFill>
                  <a:schemeClr val="tx1"/>
                </a:solidFill>
              </a:rPr>
              <a:t>Elasticsearch’s</a:t>
            </a:r>
            <a:r>
              <a:rPr lang="en-US" sz="2200" dirty="0">
                <a:solidFill>
                  <a:schemeClr val="tx1"/>
                </a:solidFill>
              </a:rPr>
              <a:t> super expressive </a:t>
            </a:r>
            <a:r>
              <a:rPr lang="en-US" sz="2200" dirty="0">
                <a:solidFill>
                  <a:srgbClr val="FFC000"/>
                </a:solidFill>
              </a:rPr>
              <a:t>search API</a:t>
            </a:r>
            <a:r>
              <a:rPr lang="en-US" sz="2200" dirty="0">
                <a:solidFill>
                  <a:schemeClr val="tx1"/>
                </a:solidFill>
              </a:rPr>
              <a:t> lets Wikimedia search any way needed and gives the company confidence that it can be expanded, including via expressive ad-hoc queries</a:t>
            </a:r>
            <a:r>
              <a:rPr lang="en-US" sz="2200" dirty="0" smtClean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en-US" sz="2200" dirty="0" err="1">
                <a:solidFill>
                  <a:schemeClr val="tx1"/>
                </a:solidFill>
              </a:rPr>
              <a:t>Elasticsearch’s</a:t>
            </a:r>
            <a:r>
              <a:rPr lang="en-US" sz="2200" dirty="0">
                <a:solidFill>
                  <a:schemeClr val="tx1"/>
                </a:solidFill>
              </a:rPr>
              <a:t> index maintenance API lets Wikimedia maintain the index right from its </a:t>
            </a:r>
            <a:r>
              <a:rPr lang="en-US" sz="2200" dirty="0" err="1">
                <a:solidFill>
                  <a:schemeClr val="tx1"/>
                </a:solidFill>
              </a:rPr>
              <a:t>MediaWiki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smtClean="0">
                <a:solidFill>
                  <a:schemeClr val="tx1"/>
                </a:solidFill>
              </a:rPr>
              <a:t>extension</a:t>
            </a:r>
          </a:p>
        </p:txBody>
      </p:sp>
      <p:pic>
        <p:nvPicPr>
          <p:cNvPr id="1028" name="Picture 4" descr="http://nairabrains.com/wp-content/uploads/2012/02/wikipedi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336" y="1830856"/>
            <a:ext cx="1224136" cy="117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200" y="3836620"/>
            <a:ext cx="3888432" cy="275335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840416" y="4458933"/>
            <a:ext cx="1800200" cy="28803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New wiki search Wikimedia will replace its search with Elasticsearch for beta users in February, for all users in March or Apri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16" y="3284984"/>
            <a:ext cx="3435424" cy="48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95784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Who’s using </a:t>
            </a:r>
            <a:r>
              <a:rPr lang="en-US" dirty="0" err="1"/>
              <a:t>elasticsearch</a:t>
            </a:r>
            <a:r>
              <a:rPr lang="en-US" dirty="0"/>
              <a:t>?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3824621"/>
            <a:ext cx="4082685" cy="2900581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1127449" y="2279846"/>
            <a:ext cx="3960440" cy="789906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FFC000"/>
                </a:solidFill>
              </a:rPr>
              <a:t>3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machines doing search with </a:t>
            </a:r>
            <a:r>
              <a:rPr lang="en-US" sz="1800" dirty="0" err="1">
                <a:solidFill>
                  <a:srgbClr val="FF0000"/>
                </a:solidFill>
              </a:rPr>
              <a:t>ElasticSearch</a:t>
            </a:r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3097725"/>
            <a:ext cx="3019835" cy="7015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168790" y="3986533"/>
            <a:ext cx="1006403" cy="38158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803920" y="1844825"/>
            <a:ext cx="7236296" cy="1080120"/>
          </a:xfrm>
        </p:spPr>
        <p:txBody>
          <a:bodyPr>
            <a:normAutofit/>
          </a:bodyPr>
          <a:lstStyle/>
          <a:p>
            <a:r>
              <a:rPr lang="en-US" sz="2400" dirty="0" err="1" smtClean="0">
                <a:solidFill>
                  <a:srgbClr val="0070C0"/>
                </a:solidFill>
              </a:rPr>
              <a:t>stackoverflow</a:t>
            </a:r>
            <a:endParaRPr lang="en-US" sz="2200" dirty="0" smtClean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056" y="3284984"/>
            <a:ext cx="4566469" cy="3233467"/>
          </a:xfrm>
          <a:prstGeom prst="rect">
            <a:avLst/>
          </a:prstGeom>
        </p:spPr>
      </p:pic>
      <p:pic>
        <p:nvPicPr>
          <p:cNvPr id="2050" name="Picture 2" descr="http://www.logoeps.net/wp-content/uploads/2013/06/stackoverflow_log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72" y="2560739"/>
            <a:ext cx="1619673" cy="36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721286" y="4757700"/>
            <a:ext cx="4343266" cy="47149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99439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46CFF6F-D9AA-4BC0-911A-0A135677191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0</TotalTime>
  <Words>1750</Words>
  <Application>Microsoft Office PowerPoint</Application>
  <PresentationFormat>Widescreen</PresentationFormat>
  <Paragraphs>280</Paragraphs>
  <Slides>55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微軟正黑體</vt:lpstr>
      <vt:lpstr>ＭＳ ゴシック</vt:lpstr>
      <vt:lpstr>Arial</vt:lpstr>
      <vt:lpstr>Candara</vt:lpstr>
      <vt:lpstr>Consolas</vt:lpstr>
      <vt:lpstr>Tech Computer 16x9</vt:lpstr>
      <vt:lpstr>AngularJS + Asp.Net Web Api,  Signalr, EF6, Redis + Elasticsearch：前後端整合篇</vt:lpstr>
      <vt:lpstr>Document, Source code &amp; Training Video (6/6)</vt:lpstr>
      <vt:lpstr>Previous Training Session Document, Source code &amp; Training Video (5/6)</vt:lpstr>
      <vt:lpstr>Agenda</vt:lpstr>
      <vt:lpstr>Elasticsearch Introduction</vt:lpstr>
      <vt:lpstr>Elasticsearch Website</vt:lpstr>
      <vt:lpstr>Who’s using elasticsearch?</vt:lpstr>
      <vt:lpstr>Who’s using elasticsearch?</vt:lpstr>
      <vt:lpstr>Who’s using elasticsearch?</vt:lpstr>
      <vt:lpstr>ElasticWho?</vt:lpstr>
      <vt:lpstr>Elasticsearch Workshop</vt:lpstr>
      <vt:lpstr>Download &amp; Start</vt:lpstr>
      <vt:lpstr>Install Elasticsearch Plugins (elasticsearch-head)</vt:lpstr>
      <vt:lpstr>RESTful interface</vt:lpstr>
      <vt:lpstr>Elasticsearch TERMs</vt:lpstr>
      <vt:lpstr>Create Index</vt:lpstr>
      <vt:lpstr>Create Another Elasticsearch Node</vt:lpstr>
      <vt:lpstr>Start All Elasticsearch Nodes</vt:lpstr>
      <vt:lpstr>Delete Index</vt:lpstr>
      <vt:lpstr>Index a “Document” under a specific “Type”</vt:lpstr>
      <vt:lpstr>Index a “Document”</vt:lpstr>
      <vt:lpstr>Get a “Document”</vt:lpstr>
      <vt:lpstr>Update a “Document”</vt:lpstr>
      <vt:lpstr>Searching “Document”</vt:lpstr>
      <vt:lpstr>Searching Result</vt:lpstr>
      <vt:lpstr>Delete a “Document”</vt:lpstr>
      <vt:lpstr>Elasticsearch in action using Stackoverflow Datadump</vt:lpstr>
      <vt:lpstr>Environment Setup – Elasticsearch C# Client</vt:lpstr>
      <vt:lpstr>NEST (Elasticsearch C# client)</vt:lpstr>
      <vt:lpstr>Stackoverflow Datadump</vt:lpstr>
      <vt:lpstr>Session_06_DataloadToElasticsearch</vt:lpstr>
      <vt:lpstr>Execute “Session_06_DataloadToElasticsearch” ”Program.cs”</vt:lpstr>
      <vt:lpstr>Exploer Data via “Brower”</vt:lpstr>
      <vt:lpstr>The _search endpoing</vt:lpstr>
      <vt:lpstr>Search request body and ElasticSearch's query DSL</vt:lpstr>
      <vt:lpstr>Basic free text search</vt:lpstr>
      <vt:lpstr>Elasticsearch Query DSL - Filter</vt:lpstr>
      <vt:lpstr>Filter without Query</vt:lpstr>
      <vt:lpstr>Developing Angularjs with Elasticsearch</vt:lpstr>
      <vt:lpstr>Elasticsearch Javascript Client Library</vt:lpstr>
      <vt:lpstr>Setup Fulltext-Search SPA Skelton</vt:lpstr>
      <vt:lpstr>index.html</vt:lpstr>
      <vt:lpstr>factories.js</vt:lpstr>
      <vt:lpstr>app.js</vt:lpstr>
      <vt:lpstr>fulltext-search.html (1)</vt:lpstr>
      <vt:lpstr>fulltext-search.html (2)</vt:lpstr>
      <vt:lpstr>fulltext-search.html (2)</vt:lpstr>
      <vt:lpstr>controllers.js</vt:lpstr>
      <vt:lpstr>Fulltext-Search Demo</vt:lpstr>
      <vt:lpstr>Highchart , AngularJS  ,Web API2 , SignalR2, Redis + Elasticsearch Integration</vt:lpstr>
      <vt:lpstr>Integration with Entity Framework</vt:lpstr>
      <vt:lpstr>Create New ElasticDashboardRepo.cs</vt:lpstr>
      <vt:lpstr>Switch “RedisDashboardRepo” to “ElasticsearchDashboardRepo”</vt:lpstr>
      <vt:lpstr>Modify Our Angular “ChartDataFactory”</vt:lpstr>
      <vt:lpstr>Integration with Elasticsearch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2014-11-24T03:46:35Z</dcterms:created>
  <dcterms:modified xsi:type="dcterms:W3CDTF">2015-01-11T05:13:47Z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TC029010269991</vt:lpwstr>
  </property>
</Properties>
</file>